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28" r:id="rId2"/>
    <p:sldId id="656" r:id="rId3"/>
    <p:sldId id="744" r:id="rId4"/>
    <p:sldId id="745" r:id="rId5"/>
    <p:sldId id="740" r:id="rId6"/>
    <p:sldId id="732" r:id="rId7"/>
    <p:sldId id="752" r:id="rId8"/>
    <p:sldId id="735" r:id="rId9"/>
    <p:sldId id="792" r:id="rId10"/>
    <p:sldId id="793" r:id="rId11"/>
    <p:sldId id="734" r:id="rId12"/>
    <p:sldId id="746" r:id="rId13"/>
    <p:sldId id="747" r:id="rId14"/>
    <p:sldId id="753" r:id="rId15"/>
    <p:sldId id="754" r:id="rId16"/>
    <p:sldId id="749" r:id="rId17"/>
    <p:sldId id="750" r:id="rId18"/>
    <p:sldId id="751" r:id="rId19"/>
    <p:sldId id="729" r:id="rId20"/>
    <p:sldId id="755" r:id="rId21"/>
    <p:sldId id="730" r:id="rId22"/>
    <p:sldId id="737" r:id="rId23"/>
    <p:sldId id="758" r:id="rId24"/>
    <p:sldId id="757" r:id="rId25"/>
    <p:sldId id="760" r:id="rId26"/>
    <p:sldId id="761" r:id="rId27"/>
    <p:sldId id="762" r:id="rId28"/>
    <p:sldId id="763" r:id="rId29"/>
    <p:sldId id="772" r:id="rId30"/>
    <p:sldId id="771" r:id="rId31"/>
    <p:sldId id="764" r:id="rId32"/>
    <p:sldId id="765" r:id="rId33"/>
    <p:sldId id="766" r:id="rId34"/>
    <p:sldId id="767" r:id="rId35"/>
    <p:sldId id="768" r:id="rId36"/>
    <p:sldId id="769" r:id="rId37"/>
    <p:sldId id="770" r:id="rId38"/>
    <p:sldId id="773" r:id="rId39"/>
    <p:sldId id="790" r:id="rId40"/>
    <p:sldId id="774" r:id="rId41"/>
    <p:sldId id="775" r:id="rId42"/>
    <p:sldId id="782" r:id="rId43"/>
    <p:sldId id="783" r:id="rId44"/>
    <p:sldId id="784" r:id="rId45"/>
    <p:sldId id="787" r:id="rId46"/>
    <p:sldId id="791" r:id="rId47"/>
    <p:sldId id="776" r:id="rId48"/>
    <p:sldId id="777" r:id="rId49"/>
    <p:sldId id="778" r:id="rId50"/>
    <p:sldId id="788" r:id="rId51"/>
    <p:sldId id="789" r:id="rId52"/>
    <p:sldId id="417" r:id="rId53"/>
  </p:sldIdLst>
  <p:sldSz cx="9144000" cy="6858000" type="screen4x3"/>
  <p:notesSz cx="9144000" cy="6858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rgbClr val="040D60"/>
        </a:solidFill>
        <a:latin typeface="Times New Roman" charset="0"/>
        <a:ea typeface="ＭＳ Ｐゴシック" charset="0"/>
        <a:cs typeface="ＭＳ Ｐゴシック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rgbClr val="040D60"/>
        </a:solidFill>
        <a:latin typeface="Times New Roman" charset="0"/>
        <a:ea typeface="ＭＳ Ｐゴシック" charset="0"/>
        <a:cs typeface="ＭＳ Ｐゴシック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rgbClr val="040D60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rgbClr val="040D60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rgbClr val="040D60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rgbClr val="040D60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rgbClr val="040D60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rgbClr val="040D60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rgbClr val="040D60"/>
        </a:solidFill>
        <a:latin typeface="Times New Roman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CF480F"/>
    <a:srgbClr val="EDECB4"/>
    <a:srgbClr val="EED3C1"/>
    <a:srgbClr val="DAFB37"/>
    <a:srgbClr val="E6E600"/>
    <a:srgbClr val="FF5A4E"/>
    <a:srgbClr val="0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81" d="100"/>
          <a:sy n="81" d="100"/>
        </p:scale>
        <p:origin x="-153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85643A4-23F0-544C-928B-42DDFA530911}" type="datetimeFigureOut">
              <a:rPr lang="en-US"/>
              <a:pPr>
                <a:defRPr/>
              </a:pPr>
              <a:t>03/12/15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1224D34-CD93-6446-A89C-7FC7460BD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44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 para editar os estilos do texto mestre</a:t>
            </a:r>
          </a:p>
          <a:p>
            <a:pPr lvl="1"/>
            <a:r>
              <a:rPr lang="en-US" noProof="0" smtClean="0"/>
              <a:t>Segundo nível</a:t>
            </a:r>
          </a:p>
          <a:p>
            <a:pPr lvl="2"/>
            <a:r>
              <a:rPr lang="en-US" noProof="0" smtClean="0"/>
              <a:t>Terceiro nível</a:t>
            </a:r>
          </a:p>
          <a:p>
            <a:pPr lvl="3"/>
            <a:r>
              <a:rPr lang="en-US" noProof="0" smtClean="0"/>
              <a:t>Quarto nível</a:t>
            </a:r>
          </a:p>
          <a:p>
            <a:pPr lvl="4"/>
            <a:r>
              <a:rPr lang="en-US" noProof="0" smtClean="0"/>
              <a:t>Quinto nível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DEBAD30-A308-214E-BD44-7D95193608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437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ED753D-091C-E948-96D7-988F52F68BF9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6BD97D-D021-134C-8536-144E3576AC2C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456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43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77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8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74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7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1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3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08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688124" y="6245225"/>
            <a:ext cx="3211996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mestre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 smtClean="0"/>
              <a:t>uinto</a:t>
            </a:r>
            <a:r>
              <a:rPr lang="en-US" dirty="0" smtClean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7" name="Line 13"/>
          <p:cNvSpPr>
            <a:spLocks noChangeShapeType="1"/>
          </p:cNvSpPr>
          <p:nvPr userDrawn="1"/>
        </p:nvSpPr>
        <p:spPr bwMode="auto">
          <a:xfrm>
            <a:off x="0" y="6126163"/>
            <a:ext cx="9144000" cy="0"/>
          </a:xfrm>
          <a:prstGeom prst="line">
            <a:avLst/>
          </a:prstGeom>
          <a:noFill/>
          <a:ln w="38100">
            <a:solidFill>
              <a:srgbClr val="040D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1038" name="Text Box 14"/>
          <p:cNvSpPr txBox="1">
            <a:spLocks noChangeArrowheads="1"/>
          </p:cNvSpPr>
          <p:nvPr userDrawn="1"/>
        </p:nvSpPr>
        <p:spPr bwMode="auto">
          <a:xfrm>
            <a:off x="-508" y="6182144"/>
            <a:ext cx="34923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40D6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1400" dirty="0" smtClean="0"/>
              <a:t>I </a:t>
            </a:r>
            <a:r>
              <a:rPr lang="en-US" sz="1400" dirty="0" err="1" smtClean="0"/>
              <a:t>Jornada</a:t>
            </a:r>
            <a:r>
              <a:rPr lang="en-US" sz="1400" dirty="0" smtClean="0"/>
              <a:t> </a:t>
            </a:r>
            <a:r>
              <a:rPr lang="en-US" sz="1400" dirty="0" err="1" smtClean="0"/>
              <a:t>Divulgação</a:t>
            </a:r>
            <a:r>
              <a:rPr lang="en-US" sz="1400" dirty="0" smtClean="0"/>
              <a:t> de </a:t>
            </a:r>
            <a:r>
              <a:rPr lang="en-US" sz="1400" dirty="0" err="1" smtClean="0"/>
              <a:t>Ciências</a:t>
            </a:r>
            <a:r>
              <a:rPr lang="en-US" sz="1400" dirty="0" smtClean="0"/>
              <a:t>: </a:t>
            </a:r>
            <a:r>
              <a:rPr lang="en-US" sz="1400" dirty="0" err="1" smtClean="0"/>
              <a:t>Educação</a:t>
            </a:r>
            <a:r>
              <a:rPr lang="en-US" sz="1400" dirty="0" smtClean="0"/>
              <a:t> e </a:t>
            </a:r>
            <a:r>
              <a:rPr lang="en-US" sz="1400" dirty="0" err="1" smtClean="0"/>
              <a:t>Jornalismo</a:t>
            </a:r>
            <a:r>
              <a:rPr lang="en-US" sz="1400" dirty="0" smtClean="0"/>
              <a:t> </a:t>
            </a:r>
            <a:r>
              <a:rPr lang="en-US" sz="1400" dirty="0" err="1" smtClean="0"/>
              <a:t>Científico</a:t>
            </a:r>
            <a:r>
              <a:rPr lang="pt-BR" sz="1400" dirty="0" smtClean="0"/>
              <a:t>, UFRGS, 3-4Dez2015</a:t>
            </a:r>
            <a:endParaRPr lang="en-US" sz="1400" dirty="0">
              <a:cs typeface="Arial" charset="0"/>
            </a:endParaRPr>
          </a:p>
        </p:txBody>
      </p:sp>
      <p:pic>
        <p:nvPicPr>
          <p:cNvPr id="1032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5176012"/>
            <a:ext cx="591226" cy="909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199597" y="6181563"/>
            <a:ext cx="18729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40D6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1400" dirty="0" smtClean="0">
                <a:cs typeface="Arial" charset="0"/>
              </a:rPr>
              <a:t>c</a:t>
            </a:r>
            <a:r>
              <a:rPr lang="x-none" sz="1400" dirty="0" smtClean="0">
                <a:cs typeface="Arial" charset="0"/>
              </a:rPr>
              <a:t>as.ufrgs@gmail.com</a:t>
            </a:r>
            <a:endParaRPr lang="en-US" sz="1400" dirty="0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charset="0"/>
          <a:ea typeface="ＭＳ Ｐゴシック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charset="0"/>
          <a:ea typeface="ＭＳ Ｐゴシック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charset="0"/>
          <a:ea typeface="ＭＳ Ｐゴシック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charset="0"/>
          <a:ea typeface="ＭＳ Ｐゴシック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charset="0"/>
          <a:ea typeface="ＭＳ Ｐゴシック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4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665075"/>
            <a:ext cx="9144000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x-none" spc="3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Carlos Alberto dos Santos</a:t>
            </a:r>
          </a:p>
          <a:p>
            <a:pPr>
              <a:defRPr/>
            </a:pPr>
            <a:r>
              <a:rPr lang="en-US" spc="3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c</a:t>
            </a:r>
            <a:r>
              <a:rPr lang="x-none" spc="3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as.ufrgs@gmail.com</a:t>
            </a:r>
            <a:endParaRPr lang="x-none" spc="3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  <a:p>
            <a:pPr>
              <a:defRPr/>
            </a:pPr>
            <a:r>
              <a:rPr lang="x-none" spc="3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Departamento de Ciências Exatas e Naturais</a:t>
            </a:r>
            <a:endParaRPr lang="x-none" spc="3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  <a:p>
            <a:pPr>
              <a:defRPr/>
            </a:pPr>
            <a:r>
              <a:rPr lang="x-none" spc="3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Universidade Federal Rural do Semi-Árido </a:t>
            </a:r>
          </a:p>
          <a:p>
            <a:pPr>
              <a:defRPr/>
            </a:pPr>
            <a:r>
              <a:rPr lang="x-none" spc="3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DCEN – UFERSA</a:t>
            </a:r>
          </a:p>
          <a:p>
            <a:pPr>
              <a:defRPr/>
            </a:pPr>
            <a:r>
              <a:rPr lang="x-none" spc="3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Mossoró, RN</a:t>
            </a:r>
            <a:endParaRPr lang="x-none" spc="3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116632"/>
            <a:ext cx="885698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4400" cap="none" spc="0" dirty="0" smtClean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</a:t>
            </a:r>
            <a:r>
              <a:rPr lang="en-US" sz="4400" cap="none" spc="0" dirty="0" smtClean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r>
              <a:rPr lang="x-none" sz="4400" cap="none" spc="0" dirty="0" smtClean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apel da divulgação científica nas licenciaturas em ciências da natureza: Uma perspectiva interdisciplinar</a:t>
            </a:r>
            <a:endParaRPr lang="x-none" sz="4400" cap="none" spc="0" dirty="0">
              <a:ln w="12700">
                <a:solidFill>
                  <a:srgbClr val="660066"/>
                </a:solidFill>
                <a:prstDash val="solid"/>
              </a:ln>
              <a:solidFill>
                <a:srgbClr val="66006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xclamationPoint-main_Fu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142532"/>
            <a:ext cx="1403171" cy="14031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361" y="1744357"/>
            <a:ext cx="8676964" cy="280076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Lugar de divulgador da ciência é na biblioteca, consultando boas e confiáveis fontes da literatura.</a:t>
            </a:r>
            <a:endParaRPr lang="x-none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6072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Fontes</a:t>
            </a:r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: </a:t>
            </a:r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científicas</a:t>
            </a:r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e </a:t>
            </a:r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noticiosas</a:t>
            </a:r>
            <a:endParaRPr lang="x-none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57" y="934179"/>
            <a:ext cx="1878264" cy="252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96" y="939439"/>
            <a:ext cx="1932554" cy="25252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424" y="3501008"/>
            <a:ext cx="1921640" cy="25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6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Fontes</a:t>
            </a:r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: </a:t>
            </a:r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divulgação</a:t>
            </a:r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seletiva</a:t>
            </a:r>
            <a:endParaRPr lang="x-none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347" y="2678845"/>
            <a:ext cx="1238186" cy="16061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249" y="2689809"/>
            <a:ext cx="1206991" cy="15841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086" y="958800"/>
            <a:ext cx="1196547" cy="16061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477" y="4419110"/>
            <a:ext cx="1163844" cy="16061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635" y="4419110"/>
            <a:ext cx="1205449" cy="1606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274" y="2681732"/>
            <a:ext cx="1209504" cy="16003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5996" y="958800"/>
            <a:ext cx="1232806" cy="16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2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Fontes</a:t>
            </a:r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: </a:t>
            </a:r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populares</a:t>
            </a:r>
            <a:endParaRPr lang="x-none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124" y="3429000"/>
            <a:ext cx="1958101" cy="25512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57" y="1052736"/>
            <a:ext cx="1915763" cy="2537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004" y="2312876"/>
            <a:ext cx="1903076" cy="2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7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226"/>
            <a:ext cx="9144000" cy="2200722"/>
          </a:xfrm>
          <a:prstGeom prst="rect">
            <a:avLst/>
          </a:prstGeom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6165304"/>
            <a:ext cx="9144000" cy="692150"/>
          </a:xfrm>
          <a:prstGeom prst="rect">
            <a:avLst/>
          </a:prstGeom>
          <a:solidFill>
            <a:srgbClr val="EDE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200" dirty="0"/>
              <a:t>http://</a:t>
            </a:r>
            <a:r>
              <a:rPr lang="en-US" sz="2200" dirty="0" err="1"/>
              <a:t>cienciahoje.uol.com.br</a:t>
            </a:r>
            <a:r>
              <a:rPr lang="en-US" sz="2200" dirty="0"/>
              <a:t>/</a:t>
            </a:r>
            <a:r>
              <a:rPr lang="en-US" sz="2200" dirty="0" err="1"/>
              <a:t>colunas</a:t>
            </a:r>
            <a:r>
              <a:rPr lang="en-US" sz="2200" dirty="0"/>
              <a:t>/do-</a:t>
            </a:r>
            <a:r>
              <a:rPr lang="en-US" sz="2200" dirty="0" err="1"/>
              <a:t>laboratorio</a:t>
            </a:r>
            <a:r>
              <a:rPr lang="en-US" sz="2200" dirty="0"/>
              <a:t>-</a:t>
            </a:r>
            <a:r>
              <a:rPr lang="en-US" sz="2200" dirty="0" err="1"/>
              <a:t>para</a:t>
            </a:r>
            <a:r>
              <a:rPr lang="en-US" sz="2200" dirty="0"/>
              <a:t>-a-</a:t>
            </a:r>
            <a:r>
              <a:rPr lang="en-US" sz="2200" dirty="0" err="1"/>
              <a:t>fabrica</a:t>
            </a:r>
            <a:r>
              <a:rPr lang="en-US" sz="2200" dirty="0"/>
              <a:t>/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5616116" y="3104964"/>
            <a:ext cx="3312368" cy="756084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+ de 100 </a:t>
            </a:r>
            <a:r>
              <a:rPr kumimoji="0" lang="en-US" sz="3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artigos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14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361" y="1635765"/>
            <a:ext cx="8676964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Alguns exemplos interdisciplinares</a:t>
            </a:r>
            <a:endParaRPr lang="x-none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890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512676"/>
            <a:ext cx="6705600" cy="226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743200"/>
            <a:ext cx="665480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96" y="4098418"/>
            <a:ext cx="6680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2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585800"/>
            <a:ext cx="6324600" cy="194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438400"/>
            <a:ext cx="6629400" cy="1968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008" y="4408760"/>
            <a:ext cx="6667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2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188640"/>
            <a:ext cx="6527800" cy="2349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56892"/>
            <a:ext cx="6705600" cy="203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2" y="4365104"/>
            <a:ext cx="6261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9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3361" y="1773394"/>
            <a:ext cx="8676964" cy="21236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O </a:t>
            </a:r>
            <a:r>
              <a:rPr lang="en-US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q</a:t>
            </a: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ue fazer, em sala de aula, com os conteúdos de divulgação científica</a:t>
            </a:r>
            <a:endParaRPr lang="x-none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4" name="Picture 3" descr="interrogaBotaoVermel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2594"/>
            <a:ext cx="1403171" cy="14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49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http://</a:t>
            </a:r>
            <a:r>
              <a:rPr lang="en-US" sz="4400" dirty="0" err="1">
                <a:solidFill>
                  <a:schemeClr val="bg1"/>
                </a:solidFill>
              </a:rPr>
              <a:t>pt.slideshare.net</a:t>
            </a:r>
            <a:r>
              <a:rPr lang="en-US" sz="4400" dirty="0">
                <a:solidFill>
                  <a:schemeClr val="bg1"/>
                </a:solidFill>
              </a:rPr>
              <a:t>/</a:t>
            </a:r>
            <a:r>
              <a:rPr lang="en-US" sz="4400" dirty="0" err="1">
                <a:solidFill>
                  <a:schemeClr val="bg1"/>
                </a:solidFill>
              </a:rPr>
              <a:t>casifufrgs</a:t>
            </a:r>
            <a:endParaRPr lang="x-none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9512" y="1844824"/>
            <a:ext cx="87754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pt.slideshare.net</a:t>
            </a:r>
            <a:r>
              <a:rPr lang="en-US" sz="4000" dirty="0"/>
              <a:t>/</a:t>
            </a:r>
            <a:r>
              <a:rPr lang="en-US" sz="4000" dirty="0" err="1"/>
              <a:t>casifufrgs</a:t>
            </a:r>
            <a:r>
              <a:rPr lang="en-US" sz="4000" dirty="0"/>
              <a:t>/o-papel-da-divulgaco-cientifica-nas-licenciaturas-em-ciencias-da-natureza-uma-perspectiva-interdisciplinar</a:t>
            </a:r>
          </a:p>
        </p:txBody>
      </p:sp>
    </p:spTree>
    <p:extLst>
      <p:ext uri="{BB962C8B-B14F-4D97-AF65-F5344CB8AC3E}">
        <p14:creationId xmlns:p14="http://schemas.microsoft.com/office/powerpoint/2010/main" val="209095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4" y="2870938"/>
            <a:ext cx="8784468" cy="1692188"/>
          </a:xfrm>
          <a:prstGeom prst="rect">
            <a:avLst/>
          </a:prstGeom>
          <a:solidFill>
            <a:srgbClr val="EED3C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4" y="538352"/>
            <a:ext cx="8784468" cy="166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8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Da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literatura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para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a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sala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de aula</a:t>
            </a:r>
            <a:endParaRPr lang="x-none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361" y="1737390"/>
            <a:ext cx="8676964" cy="21236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Decodificando o discurso da divulgação e construíndo conteúdo didático</a:t>
            </a:r>
            <a:endParaRPr lang="x-none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1757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A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decodificação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textual</a:t>
            </a:r>
            <a:endParaRPr lang="x-none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6165304"/>
            <a:ext cx="9144000" cy="692150"/>
          </a:xfrm>
          <a:prstGeom prst="rect">
            <a:avLst/>
          </a:prstGeom>
          <a:solidFill>
            <a:srgbClr val="EDE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000" dirty="0" err="1"/>
              <a:t>cienciahoje.uol.com.br</a:t>
            </a:r>
            <a:r>
              <a:rPr lang="en-US" sz="2000" dirty="0"/>
              <a:t>/</a:t>
            </a:r>
            <a:r>
              <a:rPr lang="en-US" sz="2000" dirty="0" err="1"/>
              <a:t>colunas</a:t>
            </a:r>
            <a:r>
              <a:rPr lang="en-US" sz="2000" dirty="0"/>
              <a:t>/do-</a:t>
            </a:r>
            <a:r>
              <a:rPr lang="en-US" sz="2000" dirty="0" err="1"/>
              <a:t>laboratorio</a:t>
            </a:r>
            <a:r>
              <a:rPr lang="en-US" sz="2000" dirty="0"/>
              <a:t>-</a:t>
            </a:r>
            <a:r>
              <a:rPr lang="en-US" sz="2000" dirty="0" err="1"/>
              <a:t>para</a:t>
            </a:r>
            <a:r>
              <a:rPr lang="en-US" sz="2000" dirty="0"/>
              <a:t>-a-</a:t>
            </a:r>
            <a:r>
              <a:rPr lang="en-US" sz="2000" dirty="0" err="1"/>
              <a:t>fabrica</a:t>
            </a:r>
            <a:r>
              <a:rPr lang="en-US" sz="2000" dirty="0"/>
              <a:t>/da-</a:t>
            </a:r>
            <a:r>
              <a:rPr lang="en-US" sz="2000" dirty="0" err="1"/>
              <a:t>coluna</a:t>
            </a:r>
            <a:r>
              <a:rPr lang="en-US" sz="2000" dirty="0"/>
              <a:t>-</a:t>
            </a:r>
            <a:r>
              <a:rPr lang="en-US" sz="2000" dirty="0" err="1"/>
              <a:t>para</a:t>
            </a:r>
            <a:r>
              <a:rPr lang="en-US" sz="2000" dirty="0"/>
              <a:t>-a-</a:t>
            </a:r>
            <a:r>
              <a:rPr lang="en-US" sz="2000" dirty="0" err="1"/>
              <a:t>sala</a:t>
            </a:r>
            <a:r>
              <a:rPr lang="en-US" sz="2000" dirty="0"/>
              <a:t>-de-aula/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296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3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8676964" cy="56938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71500" indent="-571500" algn="l">
              <a:buFont typeface="Wingdings" charset="2"/>
              <a:buChar char="v"/>
            </a:pPr>
            <a:r>
              <a:rPr lang="pt-BR" sz="2800" dirty="0">
                <a:solidFill>
                  <a:srgbClr val="000000"/>
                </a:solidFill>
                <a:latin typeface="Verdana"/>
                <a:cs typeface="Verdana"/>
              </a:rPr>
              <a:t>Decodificação textual, com uso de mapas conceituais como ferramenta de síntese e organização do conteúdo. </a:t>
            </a:r>
            <a:endParaRPr lang="pt-BR" sz="2800" dirty="0" smtClean="0">
              <a:solidFill>
                <a:srgbClr val="000000"/>
              </a:solidFill>
              <a:latin typeface="Verdana"/>
              <a:cs typeface="Verdana"/>
            </a:endParaRPr>
          </a:p>
          <a:p>
            <a:pPr algn="l"/>
            <a:endParaRPr lang="pt-BR" sz="2800" dirty="0">
              <a:solidFill>
                <a:srgbClr val="000000"/>
              </a:solidFill>
              <a:latin typeface="Verdana"/>
              <a:cs typeface="Verdana"/>
            </a:endParaRPr>
          </a:p>
          <a:p>
            <a:pPr marL="571500" indent="-571500" algn="l">
              <a:buFont typeface="Wingdings" charset="2"/>
              <a:buChar char="v"/>
            </a:pPr>
            <a:r>
              <a:rPr lang="pt-BR" sz="2800" dirty="0">
                <a:solidFill>
                  <a:srgbClr val="000000"/>
                </a:solidFill>
                <a:latin typeface="Verdana"/>
                <a:cs typeface="Verdana"/>
              </a:rPr>
              <a:t>Identificar palavras-chaves importantes para o contexto didático. </a:t>
            </a:r>
            <a:endParaRPr lang="pt-BR" sz="2800" dirty="0" smtClean="0">
              <a:solidFill>
                <a:srgbClr val="000000"/>
              </a:solidFill>
              <a:latin typeface="Verdana"/>
              <a:cs typeface="Verdana"/>
            </a:endParaRPr>
          </a:p>
          <a:p>
            <a:pPr algn="l"/>
            <a:endParaRPr lang="pt-BR" sz="2800" dirty="0">
              <a:solidFill>
                <a:srgbClr val="000000"/>
              </a:solidFill>
              <a:latin typeface="Verdana"/>
              <a:cs typeface="Verdana"/>
            </a:endParaRPr>
          </a:p>
          <a:p>
            <a:pPr marL="571500" indent="-571500" algn="l">
              <a:buFont typeface="Wingdings" charset="2"/>
              <a:buChar char="v"/>
            </a:pPr>
            <a:r>
              <a:rPr lang="pt-BR" sz="2800" dirty="0">
                <a:solidFill>
                  <a:srgbClr val="000000"/>
                </a:solidFill>
                <a:latin typeface="Verdana"/>
                <a:cs typeface="Verdana"/>
              </a:rPr>
              <a:t>Organizar palavras-chaves em um mapa conceitual geral</a:t>
            </a:r>
            <a:r>
              <a:rPr lang="pt-BR" sz="2800" dirty="0" smtClean="0">
                <a:solidFill>
                  <a:srgbClr val="000000"/>
                </a:solidFill>
                <a:latin typeface="Verdana"/>
                <a:cs typeface="Verdana"/>
              </a:rPr>
              <a:t>.</a:t>
            </a:r>
          </a:p>
          <a:p>
            <a:pPr algn="l"/>
            <a:endParaRPr lang="pt-BR" sz="2800" dirty="0">
              <a:solidFill>
                <a:srgbClr val="000000"/>
              </a:solidFill>
              <a:latin typeface="Verdana"/>
              <a:cs typeface="Verdana"/>
            </a:endParaRPr>
          </a:p>
          <a:p>
            <a:pPr marL="571500" indent="-571500" algn="l">
              <a:buFont typeface="Wingdings" charset="2"/>
              <a:buChar char="v"/>
            </a:pPr>
            <a:r>
              <a:rPr lang="pt-BR" sz="2800" dirty="0">
                <a:solidFill>
                  <a:srgbClr val="000000"/>
                </a:solidFill>
                <a:latin typeface="Verdana"/>
                <a:cs typeface="Verdana"/>
              </a:rPr>
              <a:t>Produzir mapas conceituais específicos para dar conta das exigências pedagógicas do curso. </a:t>
            </a:r>
            <a:endParaRPr lang="x-none" sz="2800" b="1" dirty="0">
              <a:ln/>
              <a:solidFill>
                <a:srgbClr val="00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54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76772"/>
            <a:ext cx="91439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x-none" sz="4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Do texto para o contexto</a:t>
            </a:r>
          </a:p>
          <a:p>
            <a:pPr>
              <a:defRPr/>
            </a:pPr>
            <a:r>
              <a:rPr lang="en-US" sz="4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lang="x-none" sz="4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o geral para o particular</a:t>
            </a:r>
          </a:p>
          <a:p>
            <a:pPr>
              <a:defRPr/>
            </a:pPr>
            <a:r>
              <a:rPr lang="en-US" sz="4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</a:t>
            </a:r>
            <a:r>
              <a:rPr lang="x-none" sz="4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o holístico para o reducionismo</a:t>
            </a:r>
            <a:endParaRPr lang="x-none" sz="4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090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Tema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da aula: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fotossíntese</a:t>
            </a:r>
            <a:endParaRPr lang="x-none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2987112"/>
          </a:xfrm>
          <a:prstGeom prst="rect">
            <a:avLst/>
          </a:prstGeom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6165304"/>
            <a:ext cx="9144000" cy="692150"/>
          </a:xfrm>
          <a:prstGeom prst="rect">
            <a:avLst/>
          </a:prstGeom>
          <a:solidFill>
            <a:srgbClr val="EDE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000" dirty="0"/>
              <a:t>http://</a:t>
            </a:r>
            <a:r>
              <a:rPr lang="en-US" sz="2000" dirty="0" err="1"/>
              <a:t>cienciahoje.uol.com.br</a:t>
            </a:r>
            <a:r>
              <a:rPr lang="en-US" sz="2000" dirty="0"/>
              <a:t>/</a:t>
            </a:r>
            <a:r>
              <a:rPr lang="en-US" sz="2000" dirty="0" err="1"/>
              <a:t>colunas</a:t>
            </a:r>
            <a:r>
              <a:rPr lang="en-US" sz="2000" dirty="0"/>
              <a:t>/do-</a:t>
            </a:r>
            <a:r>
              <a:rPr lang="en-US" sz="2000" dirty="0" err="1"/>
              <a:t>laboratorio</a:t>
            </a:r>
            <a:r>
              <a:rPr lang="en-US" sz="2000" dirty="0"/>
              <a:t>-</a:t>
            </a:r>
            <a:r>
              <a:rPr lang="en-US" sz="2000" dirty="0" err="1"/>
              <a:t>para</a:t>
            </a:r>
            <a:r>
              <a:rPr lang="en-US" sz="2000" dirty="0"/>
              <a:t>-a-</a:t>
            </a:r>
            <a:r>
              <a:rPr lang="en-US" sz="2000" dirty="0" err="1"/>
              <a:t>fabrica</a:t>
            </a:r>
            <a:r>
              <a:rPr lang="en-US" sz="2000" dirty="0"/>
              <a:t>/o-big-bang-da-</a:t>
            </a:r>
            <a:r>
              <a:rPr lang="en-US" sz="2000" dirty="0" err="1"/>
              <a:t>evolucao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266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3910" y="1055374"/>
            <a:ext cx="3826666" cy="5700304"/>
            <a:chOff x="4783333" y="1055374"/>
            <a:chExt cx="3826666" cy="5700304"/>
          </a:xfrm>
        </p:grpSpPr>
        <p:pic>
          <p:nvPicPr>
            <p:cNvPr id="3" name="Picture 2" descr="pape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333" y="1055374"/>
              <a:ext cx="3826666" cy="570030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014252" y="2292873"/>
              <a:ext cx="343080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/>
                <a:t>A </a:t>
              </a:r>
              <a:r>
                <a:rPr lang="en-US" sz="4000" dirty="0" err="1" smtClean="0"/>
                <a:t>leitura</a:t>
              </a:r>
              <a:r>
                <a:rPr lang="en-US" sz="4000" dirty="0" smtClean="0"/>
                <a:t> do </a:t>
              </a:r>
              <a:r>
                <a:rPr lang="en-US" sz="4000" dirty="0" err="1" smtClean="0"/>
                <a:t>texto</a:t>
              </a:r>
              <a:r>
                <a:rPr lang="en-US" sz="4000" dirty="0" smtClean="0"/>
                <a:t> </a:t>
              </a:r>
              <a:r>
                <a:rPr lang="en-US" sz="4000" dirty="0" err="1" smtClean="0"/>
                <a:t>resultou</a:t>
              </a:r>
              <a:r>
                <a:rPr lang="en-US" sz="4000" dirty="0" smtClean="0"/>
                <a:t> </a:t>
              </a:r>
              <a:r>
                <a:rPr lang="en-US" sz="4000" dirty="0" err="1" smtClean="0"/>
                <a:t>na</a:t>
              </a:r>
              <a:r>
                <a:rPr lang="en-US" sz="4000" dirty="0" smtClean="0"/>
                <a:t> </a:t>
              </a:r>
              <a:r>
                <a:rPr lang="en-US" sz="4000" dirty="0" err="1" smtClean="0"/>
                <a:t>seleção</a:t>
              </a:r>
              <a:r>
                <a:rPr lang="en-US" sz="4000" dirty="0" smtClean="0"/>
                <a:t> de 22 </a:t>
              </a:r>
              <a:r>
                <a:rPr lang="en-US" sz="4000" dirty="0" err="1" smtClean="0"/>
                <a:t>palavras-chaves</a:t>
              </a:r>
              <a:endParaRPr lang="en-US" sz="4000" dirty="0"/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Seleção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de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palavras-chaves</a:t>
            </a:r>
            <a:endParaRPr lang="x-none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65911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04" y="90636"/>
            <a:ext cx="3771900" cy="336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04" y="3462486"/>
            <a:ext cx="3543300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104" y="147786"/>
            <a:ext cx="3962400" cy="220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054" y="2325836"/>
            <a:ext cx="36957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38" y="548680"/>
            <a:ext cx="2781300" cy="325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924" y="551170"/>
            <a:ext cx="32258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6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361" y="980728"/>
            <a:ext cx="8676964" cy="3477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As palavras-chaves podem ser organizadas estritamente em função do conteúdo, ou das disciplinas, como são ministradas no ensino médio</a:t>
            </a:r>
            <a:endParaRPr lang="x-none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8304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2655"/>
            <a:ext cx="1476164" cy="2095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128" y="332655"/>
            <a:ext cx="2619376" cy="2095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692696"/>
            <a:ext cx="4500500" cy="450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3961791"/>
            <a:ext cx="1954863" cy="2095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244" y="3505448"/>
            <a:ext cx="2268252" cy="25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3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9532" y="1304764"/>
            <a:ext cx="84609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/>
              <a:t>As </a:t>
            </a:r>
            <a:r>
              <a:rPr lang="en-US" sz="3200" dirty="0" err="1" smtClean="0"/>
              <a:t>palavras-chaves</a:t>
            </a:r>
            <a:r>
              <a:rPr lang="en-US" sz="3200" dirty="0" smtClean="0"/>
              <a:t> </a:t>
            </a:r>
            <a:r>
              <a:rPr lang="en-US" sz="3200" dirty="0" err="1" smtClean="0"/>
              <a:t>foram</a:t>
            </a:r>
            <a:r>
              <a:rPr lang="en-US" sz="3200" dirty="0" smtClean="0"/>
              <a:t> </a:t>
            </a:r>
            <a:r>
              <a:rPr lang="en-US" sz="3200" dirty="0" err="1" smtClean="0"/>
              <a:t>organizadas</a:t>
            </a:r>
            <a:r>
              <a:rPr lang="en-US" sz="3200" dirty="0" smtClean="0"/>
              <a:t> </a:t>
            </a:r>
            <a:r>
              <a:rPr lang="en-US" sz="3200" dirty="0" err="1" smtClean="0"/>
              <a:t>em</a:t>
            </a:r>
            <a:r>
              <a:rPr lang="en-US" sz="3200" dirty="0" smtClean="0"/>
              <a:t> </a:t>
            </a:r>
            <a:r>
              <a:rPr lang="en-US" sz="3200" dirty="0" err="1" smtClean="0"/>
              <a:t>grupos</a:t>
            </a:r>
            <a:r>
              <a:rPr lang="en-US" sz="3200" dirty="0" smtClean="0"/>
              <a:t>:</a:t>
            </a:r>
          </a:p>
          <a:p>
            <a:pPr marL="571500" indent="-571500" algn="l">
              <a:buFont typeface="Wingdings" charset="2"/>
              <a:buChar char="v"/>
            </a:pPr>
            <a:r>
              <a:rPr lang="en-US" sz="3200" dirty="0" err="1" smtClean="0"/>
              <a:t>Materiais</a:t>
            </a:r>
            <a:endParaRPr lang="en-US" sz="3200" dirty="0" smtClean="0"/>
          </a:p>
          <a:p>
            <a:pPr marL="571500" indent="-571500" algn="l">
              <a:buFont typeface="Wingdings" charset="2"/>
              <a:buChar char="v"/>
            </a:pPr>
            <a:r>
              <a:rPr lang="en-US" sz="3200" dirty="0" err="1" smtClean="0"/>
              <a:t>Processos</a:t>
            </a:r>
            <a:endParaRPr lang="en-US" sz="3200" dirty="0" smtClean="0"/>
          </a:p>
          <a:p>
            <a:pPr marL="571500" indent="-571500" algn="l">
              <a:buFont typeface="Wingdings" charset="2"/>
              <a:buChar char="v"/>
            </a:pPr>
            <a:r>
              <a:rPr lang="en-US" sz="3200" dirty="0" err="1" smtClean="0"/>
              <a:t>Dispositivos</a:t>
            </a:r>
            <a:endParaRPr lang="en-US" sz="3200" dirty="0" smtClean="0"/>
          </a:p>
          <a:p>
            <a:pPr marL="571500" indent="-571500" algn="l">
              <a:buFont typeface="Wingdings" charset="2"/>
              <a:buChar char="v"/>
            </a:pPr>
            <a:r>
              <a:rPr lang="en-US" sz="3200" dirty="0" err="1"/>
              <a:t>Personalidades</a:t>
            </a:r>
            <a:endParaRPr lang="en-US" sz="3200" dirty="0"/>
          </a:p>
          <a:p>
            <a:pPr algn="l"/>
            <a:endParaRPr lang="en-US" sz="3200" dirty="0" smtClean="0"/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Em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termos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do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conteúdo</a:t>
            </a:r>
            <a:endParaRPr lang="x-none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8572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1800"/>
            <a:ext cx="9144000" cy="34480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Mapa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geral</a:t>
            </a: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centrado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no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conteúdo</a:t>
            </a:r>
            <a:endParaRPr lang="x-none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2749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p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96" y="270164"/>
            <a:ext cx="3892643" cy="475258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112060" y="332656"/>
            <a:ext cx="3916702" cy="5652628"/>
            <a:chOff x="5169946" y="606770"/>
            <a:chExt cx="3772686" cy="4853626"/>
          </a:xfrm>
        </p:grpSpPr>
        <p:pic>
          <p:nvPicPr>
            <p:cNvPr id="4" name="Picture 3" descr="pape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946" y="606770"/>
              <a:ext cx="3727699" cy="485362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591551" y="1123113"/>
              <a:ext cx="3351081" cy="325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000" dirty="0" err="1" smtClean="0"/>
                <a:t>Exige</a:t>
              </a:r>
              <a:r>
                <a:rPr lang="en-US" sz="4000" dirty="0" smtClean="0"/>
                <a:t> </a:t>
              </a:r>
              <a:r>
                <a:rPr lang="en-US" sz="4000" dirty="0" err="1" smtClean="0"/>
                <a:t>busca</a:t>
              </a:r>
              <a:r>
                <a:rPr lang="en-US" sz="4000" dirty="0" smtClean="0"/>
                <a:t> </a:t>
              </a:r>
              <a:r>
                <a:rPr lang="en-US" sz="4000" dirty="0" err="1" smtClean="0"/>
                <a:t>em</a:t>
              </a:r>
              <a:r>
                <a:rPr lang="en-US" sz="4000" dirty="0" smtClean="0"/>
                <a:t> </a:t>
              </a:r>
              <a:r>
                <a:rPr lang="en-US" sz="4000" dirty="0" err="1" smtClean="0"/>
                <a:t>outras</a:t>
              </a:r>
              <a:r>
                <a:rPr lang="en-US" sz="4000" dirty="0" smtClean="0"/>
                <a:t> </a:t>
              </a:r>
              <a:r>
                <a:rPr lang="en-US" sz="4000" dirty="0" err="1" smtClean="0"/>
                <a:t>fontes</a:t>
              </a:r>
              <a:r>
                <a:rPr lang="en-US" sz="4000" dirty="0" smtClean="0"/>
                <a:t> de </a:t>
              </a:r>
              <a:r>
                <a:rPr lang="en-US" sz="4000" dirty="0" err="1" smtClean="0"/>
                <a:t>informação</a:t>
              </a:r>
              <a:r>
                <a:rPr lang="en-US" sz="4000" dirty="0" smtClean="0"/>
                <a:t>:</a:t>
              </a:r>
            </a:p>
            <a:p>
              <a:pPr marL="571500" indent="-571500" algn="l">
                <a:buFont typeface="Wingdings" charset="2"/>
                <a:buChar char="v"/>
              </a:pPr>
              <a:r>
                <a:rPr lang="en-US" sz="4000" dirty="0" err="1" smtClean="0"/>
                <a:t>Ciência</a:t>
              </a:r>
              <a:r>
                <a:rPr lang="en-US" sz="4000" dirty="0" smtClean="0"/>
                <a:t> </a:t>
              </a:r>
              <a:r>
                <a:rPr lang="en-US" sz="4000" dirty="0" err="1" smtClean="0"/>
                <a:t>Hoje</a:t>
              </a:r>
              <a:endParaRPr lang="en-US" sz="4000" dirty="0" smtClean="0"/>
            </a:p>
            <a:p>
              <a:pPr marL="571500" indent="-571500" algn="l">
                <a:buFont typeface="Wingdings" charset="2"/>
                <a:buChar char="v"/>
              </a:pPr>
              <a:r>
                <a:rPr lang="en-US" sz="4000" dirty="0" smtClean="0"/>
                <a:t>Google</a:t>
              </a:r>
            </a:p>
            <a:p>
              <a:pPr marL="571500" indent="-571500" algn="l">
                <a:buFont typeface="Wingdings" charset="2"/>
                <a:buChar char="v"/>
              </a:pPr>
              <a:r>
                <a:rPr lang="en-US" sz="4000" dirty="0" err="1" smtClean="0"/>
                <a:t>Livros</a:t>
              </a:r>
              <a:r>
                <a:rPr lang="en-US" sz="4000" dirty="0" smtClean="0"/>
                <a:t> </a:t>
              </a:r>
              <a:endParaRPr lang="en-US" sz="4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78333" y="1031879"/>
            <a:ext cx="37112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Cada</a:t>
            </a:r>
            <a:r>
              <a:rPr lang="en-US" sz="4000" dirty="0" smtClean="0"/>
              <a:t> </a:t>
            </a:r>
            <a:r>
              <a:rPr lang="en-US" sz="4000" dirty="0" err="1" smtClean="0"/>
              <a:t>grupo</a:t>
            </a:r>
            <a:r>
              <a:rPr lang="en-US" sz="4000" dirty="0" smtClean="0"/>
              <a:t> de </a:t>
            </a:r>
            <a:r>
              <a:rPr lang="en-US" sz="4000" dirty="0" err="1" smtClean="0"/>
              <a:t>palavras-chaves</a:t>
            </a:r>
            <a:r>
              <a:rPr lang="en-US" sz="4000" dirty="0" smtClean="0"/>
              <a:t> </a:t>
            </a:r>
            <a:r>
              <a:rPr lang="en-US" sz="4000" dirty="0" err="1" smtClean="0"/>
              <a:t>dá</a:t>
            </a:r>
            <a:r>
              <a:rPr lang="en-US" sz="4000" dirty="0" smtClean="0"/>
              <a:t> </a:t>
            </a:r>
            <a:r>
              <a:rPr lang="en-US" sz="4000" dirty="0" err="1" smtClean="0"/>
              <a:t>origem</a:t>
            </a:r>
            <a:r>
              <a:rPr lang="en-US" sz="4000" dirty="0" smtClean="0"/>
              <a:t> a um </a:t>
            </a:r>
            <a:r>
              <a:rPr lang="en-US" sz="4000" dirty="0" err="1" smtClean="0"/>
              <a:t>ou</a:t>
            </a:r>
            <a:r>
              <a:rPr lang="en-US" sz="4000" dirty="0" smtClean="0"/>
              <a:t> </a:t>
            </a:r>
            <a:r>
              <a:rPr lang="en-US" sz="4000" dirty="0" err="1" smtClean="0"/>
              <a:t>mais</a:t>
            </a:r>
            <a:r>
              <a:rPr lang="en-US" sz="4000" dirty="0" smtClean="0"/>
              <a:t> </a:t>
            </a:r>
            <a:r>
              <a:rPr lang="en-US" sz="4000" dirty="0" err="1" smtClean="0"/>
              <a:t>mapas</a:t>
            </a:r>
            <a:r>
              <a:rPr lang="en-US" sz="4000" dirty="0" smtClean="0"/>
              <a:t> </a:t>
            </a:r>
            <a:r>
              <a:rPr lang="en-US" sz="4000" dirty="0" err="1" smtClean="0"/>
              <a:t>conceituais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44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625600"/>
            <a:ext cx="8966200" cy="360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Fonte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importante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sobre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clorofila</a:t>
            </a:r>
            <a:endParaRPr lang="x-none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6165304"/>
            <a:ext cx="9144000" cy="692150"/>
          </a:xfrm>
          <a:prstGeom prst="rect">
            <a:avLst/>
          </a:prstGeom>
          <a:solidFill>
            <a:srgbClr val="EDE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800" dirty="0"/>
              <a:t>http://</a:t>
            </a:r>
            <a:r>
              <a:rPr lang="en-US" sz="2800" dirty="0" err="1"/>
              <a:t>www.revistas.usp.br</a:t>
            </a:r>
            <a:r>
              <a:rPr lang="en-US" sz="2800" dirty="0"/>
              <a:t>/</a:t>
            </a:r>
            <a:r>
              <a:rPr lang="en-US" sz="2800" dirty="0" err="1"/>
              <a:t>rbcf</a:t>
            </a:r>
            <a:r>
              <a:rPr lang="en-US" sz="2800" dirty="0"/>
              <a:t>/article/view/43886/47507</a:t>
            </a:r>
          </a:p>
        </p:txBody>
      </p:sp>
    </p:spTree>
    <p:extLst>
      <p:ext uri="{BB962C8B-B14F-4D97-AF65-F5344CB8AC3E}">
        <p14:creationId xmlns:p14="http://schemas.microsoft.com/office/powerpoint/2010/main" val="256332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50788"/>
            <a:ext cx="87376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6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676"/>
            <a:ext cx="9144000" cy="44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0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oriaQuantEduBasic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9144000" cy="44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4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Mapa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geral</a:t>
            </a:r>
            <a:r>
              <a:rPr lang="en-US" sz="3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centrado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nas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disciplinas</a:t>
            </a:r>
            <a:endParaRPr lang="x-none" sz="3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4" name="Picture 3" descr="fotossintese-mapa-geral-disciplin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2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361" y="1304764"/>
            <a:ext cx="8676964" cy="39087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algn="l">
              <a:lnSpc>
                <a:spcPct val="130000"/>
              </a:lnSpc>
              <a:buFont typeface="Wingdings" charset="2"/>
              <a:buChar char="v"/>
              <a:defRPr/>
            </a:pPr>
            <a:r>
              <a:rPr lang="x-none" sz="3200" dirty="0" smtClean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Reforma curricular para que as licenciaturas de biologia, física e química facilitem a integração conceitual. </a:t>
            </a:r>
          </a:p>
          <a:p>
            <a:pPr marL="571500" indent="-571500" algn="l">
              <a:lnSpc>
                <a:spcPct val="130000"/>
              </a:lnSpc>
              <a:buFont typeface="Wingdings" charset="2"/>
              <a:buChar char="v"/>
              <a:defRPr/>
            </a:pPr>
            <a:r>
              <a:rPr lang="x-none" sz="3200" dirty="0" smtClean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Inclusão de disciplinas de alfabetização científica.</a:t>
            </a:r>
            <a:endParaRPr lang="x-none" sz="3200" dirty="0">
              <a:ln w="12700">
                <a:solidFill>
                  <a:srgbClr val="660066"/>
                </a:solidFill>
                <a:prstDash val="solid"/>
              </a:ln>
              <a:solidFill>
                <a:srgbClr val="66006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Repercussões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nas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licenciaturas</a:t>
            </a:r>
            <a:endParaRPr lang="x-none" sz="3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457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376772"/>
            <a:ext cx="91439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x-none" sz="4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UNILA:</a:t>
            </a:r>
          </a:p>
          <a:p>
            <a:pPr>
              <a:defRPr/>
            </a:pPr>
            <a:r>
              <a:rPr lang="en-US" sz="4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u</a:t>
            </a:r>
            <a:r>
              <a:rPr lang="x-none" sz="4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ma sinfonia (in)acabada</a:t>
            </a:r>
            <a:endParaRPr lang="x-none" sz="4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521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Minimalista</a:t>
            </a:r>
            <a:endParaRPr lang="x-none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091646">
            <a:off x="2524709" y="1597733"/>
            <a:ext cx="3815409" cy="38154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8609054">
            <a:off x="364667" y="1386201"/>
            <a:ext cx="3339033" cy="203370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prstTxWarp prst="textArchUpPour">
              <a:avLst/>
            </a:prstTxWarp>
            <a:spAutoFit/>
          </a:bodyPr>
          <a:lstStyle/>
          <a:p>
            <a:pPr algn="ctr"/>
            <a:r>
              <a:rPr lang="x-none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Premissas</a:t>
            </a:r>
            <a:endParaRPr lang="x-none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 rot="18609054">
            <a:off x="4970243" y="3322942"/>
            <a:ext cx="3821001" cy="25350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prstTxWarp prst="textArchDownPour">
              <a:avLst/>
            </a:prstTxWarp>
            <a:spAutoFit/>
          </a:bodyPr>
          <a:lstStyle/>
          <a:p>
            <a:pPr algn="ctr"/>
            <a:r>
              <a:rPr lang="x-none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Atuação</a:t>
            </a:r>
            <a:endParaRPr lang="x-none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53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Alfabetização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em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energia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e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matéria</a:t>
            </a:r>
            <a:endParaRPr lang="x-none" sz="3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4175" y="1124744"/>
            <a:ext cx="8459788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pt-BR" sz="2800" dirty="0"/>
              <a:t>Os conceitos de energia e matéria ao longo da história da humanidade, com ênfase nas suas inserções tecnológicas e no surgimento de concepções espontâneas. Os diferentes tipos de energia e suas transformações. O caráter corpuscular da matéria. Introdução ao estudo da tabela periódica. O modelo atômico de Rutherford-Bohr. Partículas elementares. A dualidade partícula-onda e a equivalência massa-energia. A crise energética. Fontes de energia renováveis. 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5111750" y="4653136"/>
            <a:ext cx="3852863" cy="11461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EDECB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635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2800" dirty="0" err="1">
                <a:solidFill>
                  <a:schemeClr val="bg1"/>
                </a:solidFill>
                <a:cs typeface="Arial" charset="0"/>
              </a:rPr>
              <a:t>Objetivos</a:t>
            </a:r>
            <a:r>
              <a:rPr lang="en-US" sz="2800" dirty="0">
                <a:solidFill>
                  <a:schemeClr val="bg1"/>
                </a:solidFill>
                <a:cs typeface="Arial" charset="0"/>
              </a:rPr>
              <a:t> da </a:t>
            </a:r>
            <a:r>
              <a:rPr lang="en-US" sz="2800" dirty="0" err="1">
                <a:solidFill>
                  <a:schemeClr val="bg1"/>
                </a:solidFill>
                <a:cs typeface="Arial" charset="0"/>
              </a:rPr>
              <a:t>disciplina</a:t>
            </a:r>
            <a:endParaRPr lang="en-US" sz="2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5" name="Right Arrow 5"/>
          <p:cNvSpPr>
            <a:spLocks noChangeArrowheads="1"/>
          </p:cNvSpPr>
          <p:nvPr/>
        </p:nvSpPr>
        <p:spPr bwMode="auto">
          <a:xfrm>
            <a:off x="8172896" y="5769260"/>
            <a:ext cx="863600" cy="304800"/>
          </a:xfrm>
          <a:prstGeom prst="rightArrow">
            <a:avLst>
              <a:gd name="adj1" fmla="val 50000"/>
              <a:gd name="adj2" fmla="val 5013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06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863600" y="152636"/>
            <a:ext cx="7848600" cy="501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rgbClr val="040D60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rgbClr val="040D60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rgbClr val="040D60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rgbClr val="040D60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rgbClr val="040D60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40D60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40D60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40D60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40D6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>
              <a:buFont typeface="Wingdings" charset="0"/>
              <a:buChar char="v"/>
            </a:pPr>
            <a:r>
              <a:rPr lang="pt-BR" sz="3200" dirty="0"/>
              <a:t>Apresentar, em linguagem de divulgação científica, um panorama do conteúdo do currículo, a partir da literatura científica contemporânea.</a:t>
            </a:r>
          </a:p>
          <a:p>
            <a:pPr algn="l" eaLnBrk="1" hangingPunct="1">
              <a:buFont typeface="Wingdings" charset="0"/>
              <a:buChar char="v"/>
            </a:pPr>
            <a:r>
              <a:rPr lang="pt-BR" sz="3200" dirty="0"/>
              <a:t>Mostrar em que etapa do currículo os conceitos referentes à literatura contemporânea serão abordados. </a:t>
            </a:r>
          </a:p>
          <a:p>
            <a:pPr algn="l" eaLnBrk="1" hangingPunct="1">
              <a:buFont typeface="Wingdings" charset="0"/>
              <a:buChar char="v"/>
            </a:pPr>
            <a:r>
              <a:rPr lang="pt-BR" sz="3200" dirty="0"/>
              <a:t>Mostrar que é possível tratar tópicos científicos avançados para uma audiência leiga. 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4787589" y="4617132"/>
            <a:ext cx="3852863" cy="1146175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EDECB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635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2800" dirty="0" err="1">
                <a:solidFill>
                  <a:schemeClr val="bg1"/>
                </a:solidFill>
                <a:cs typeface="Arial" charset="0"/>
              </a:rPr>
              <a:t>Estratégia</a:t>
            </a:r>
            <a:r>
              <a:rPr lang="en-US" sz="2800" dirty="0">
                <a:solidFill>
                  <a:schemeClr val="bg1"/>
                </a:solidFill>
                <a:cs typeface="Arial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cs typeface="Arial" charset="0"/>
              </a:rPr>
              <a:t>ausubeliana</a:t>
            </a:r>
            <a:endParaRPr lang="en-US" sz="2800" dirty="0">
              <a:solidFill>
                <a:schemeClr val="bg1"/>
              </a:solidFill>
              <a:cs typeface="Arial" charset="0"/>
            </a:endParaRPr>
          </a:p>
        </p:txBody>
      </p:sp>
      <p:cxnSp>
        <p:nvCxnSpPr>
          <p:cNvPr id="4" name="Curved Connector 38"/>
          <p:cNvCxnSpPr>
            <a:cxnSpLocks noChangeShapeType="1"/>
          </p:cNvCxnSpPr>
          <p:nvPr/>
        </p:nvCxnSpPr>
        <p:spPr bwMode="auto">
          <a:xfrm rot="16200000" flipV="1">
            <a:off x="6821816" y="3230891"/>
            <a:ext cx="2628900" cy="1151868"/>
          </a:xfrm>
          <a:prstGeom prst="curvedConnector3">
            <a:avLst>
              <a:gd name="adj1" fmla="val 99584"/>
            </a:avLst>
          </a:prstGeom>
          <a:noFill/>
          <a:ln w="38100">
            <a:solidFill>
              <a:srgbClr val="040D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4694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508" cy="1340768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Uma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experiência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na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Unila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(2011):</a:t>
            </a:r>
          </a:p>
          <a:p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água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como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palavra-chave</a:t>
            </a:r>
            <a:endParaRPr lang="x-none" sz="3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27584" y="2116013"/>
            <a:ext cx="7700944" cy="1384995"/>
            <a:chOff x="1235871" y="2824258"/>
            <a:chExt cx="7700944" cy="1384995"/>
          </a:xfrm>
        </p:grpSpPr>
        <p:sp>
          <p:nvSpPr>
            <p:cNvPr id="5" name="Rectangle 4"/>
            <p:cNvSpPr/>
            <p:nvPr/>
          </p:nvSpPr>
          <p:spPr>
            <a:xfrm>
              <a:off x="1235871" y="3043184"/>
              <a:ext cx="1920718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relaxedInset"/>
              </a:sp3d>
            </a:bodyPr>
            <a:lstStyle/>
            <a:p>
              <a:r>
                <a:rPr lang="x-none" sz="3200" b="1" dirty="0" smtClean="0">
                  <a:ln w="12700">
                    <a:noFill/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Três eixos</a:t>
              </a:r>
            </a:p>
            <a:p>
              <a:r>
                <a:rPr lang="en-US" sz="3200" b="1" dirty="0" smtClean="0">
                  <a:ln w="12700">
                    <a:noFill/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t</a:t>
              </a:r>
              <a:r>
                <a:rPr lang="x-none" sz="3200" b="1" dirty="0" smtClean="0">
                  <a:ln w="12700">
                    <a:noFill/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emáticos </a:t>
              </a:r>
              <a:endParaRPr lang="en-US" sz="3200" b="1" cap="none" spc="0" dirty="0">
                <a:ln w="12700">
                  <a:noFill/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395579" y="2824258"/>
              <a:ext cx="5541236" cy="1384995"/>
              <a:chOff x="2860842" y="4170947"/>
              <a:chExt cx="5541236" cy="138499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395579" y="4170947"/>
                <a:ext cx="500649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buFont typeface="Wingdings" charset="2"/>
                  <a:buChar char="v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Origem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do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universo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marL="285750" indent="-285750" algn="l">
                  <a:buFont typeface="Wingdings" charset="2"/>
                  <a:buChar char="v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Origem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da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vida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marL="285750" indent="-285750" algn="l">
                  <a:buFont typeface="Wingdings" charset="2"/>
                  <a:buChar char="v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Ciência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tecnologia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e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sociedade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Left Brace 7"/>
              <p:cNvSpPr/>
              <p:nvPr/>
            </p:nvSpPr>
            <p:spPr>
              <a:xfrm>
                <a:off x="2860842" y="4211051"/>
                <a:ext cx="534737" cy="1344891"/>
              </a:xfrm>
              <a:prstGeom prst="lef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404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544" y="980728"/>
            <a:ext cx="8244916" cy="518911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457200" indent="-4572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 smtClean="0"/>
              <a:t>Energia </a:t>
            </a:r>
            <a:r>
              <a:rPr lang="pt-BR" sz="3200" dirty="0"/>
              <a:t>e matéria: seria o big </a:t>
            </a:r>
            <a:r>
              <a:rPr lang="pt-BR" sz="3200" dirty="0" err="1"/>
              <a:t>bang</a:t>
            </a:r>
            <a:r>
              <a:rPr lang="pt-BR" sz="3200" dirty="0"/>
              <a:t> o início de tudo</a:t>
            </a:r>
            <a:r>
              <a:rPr lang="pt-BR" sz="3200" dirty="0" smtClean="0"/>
              <a:t>?</a:t>
            </a:r>
          </a:p>
          <a:p>
            <a:pPr marL="457200" indent="-4572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 smtClean="0"/>
              <a:t>Hidrogênio </a:t>
            </a:r>
            <a:r>
              <a:rPr lang="pt-BR" sz="3200" dirty="0"/>
              <a:t>e água no </a:t>
            </a:r>
            <a:r>
              <a:rPr lang="pt-BR" sz="3200" dirty="0" smtClean="0"/>
              <a:t>universo.</a:t>
            </a:r>
          </a:p>
          <a:p>
            <a:pPr marL="457200" indent="-4572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 smtClean="0"/>
              <a:t>Do </a:t>
            </a:r>
            <a:r>
              <a:rPr lang="pt-BR" sz="3200" dirty="0"/>
              <a:t>hidrogênio surge a tabela periódica: Química orgânica, catálise, ciências da vida, estrutura eletrônica dos elementos </a:t>
            </a:r>
            <a:r>
              <a:rPr lang="pt-BR" sz="3200" dirty="0" smtClean="0"/>
              <a:t>químicos.</a:t>
            </a:r>
          </a:p>
          <a:p>
            <a:pPr marL="457200" indent="-4572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 smtClean="0"/>
              <a:t>Da </a:t>
            </a:r>
            <a:r>
              <a:rPr lang="pt-BR" sz="3200" dirty="0"/>
              <a:t>antiguidade à modernidade: o debate da dualidade partícula-onda.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Eixo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temático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I: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Origem</a:t>
            </a:r>
            <a:r>
              <a:rPr lang="en-US" sz="3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do </a:t>
            </a:r>
            <a:r>
              <a:rPr lang="en-US" sz="3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Universo</a:t>
            </a:r>
            <a:endParaRPr lang="x-none" sz="3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0927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Eixo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temático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II: </a:t>
            </a: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Origem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da </a:t>
            </a: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vida</a:t>
            </a:r>
            <a:endParaRPr lang="x-none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9552" y="1268760"/>
            <a:ext cx="828092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/>
              <a:t>Química </a:t>
            </a:r>
            <a:r>
              <a:rPr lang="pt-BR" sz="3200" dirty="0" err="1"/>
              <a:t>pré</a:t>
            </a:r>
            <a:r>
              <a:rPr lang="pt-BR" sz="3200" dirty="0"/>
              <a:t>-</a:t>
            </a:r>
            <a:r>
              <a:rPr lang="pt-BR" sz="3200" dirty="0" smtClean="0"/>
              <a:t>biótica.</a:t>
            </a:r>
          </a:p>
          <a:p>
            <a:pPr marL="457200" indent="-4572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 smtClean="0"/>
              <a:t>O </a:t>
            </a:r>
            <a:r>
              <a:rPr lang="pt-BR" sz="3200" dirty="0"/>
              <a:t>experimento Miller-</a:t>
            </a:r>
            <a:r>
              <a:rPr lang="pt-BR" sz="3200" dirty="0" err="1" smtClean="0"/>
              <a:t>Urey</a:t>
            </a:r>
            <a:r>
              <a:rPr lang="pt-BR" sz="3200" dirty="0" smtClean="0"/>
              <a:t>.</a:t>
            </a:r>
          </a:p>
          <a:p>
            <a:pPr marL="457200" indent="-4572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 smtClean="0"/>
              <a:t>Origem </a:t>
            </a:r>
            <a:r>
              <a:rPr lang="pt-BR" sz="3200" dirty="0"/>
              <a:t>da vida </a:t>
            </a:r>
            <a:r>
              <a:rPr lang="pt-BR" sz="3200" dirty="0" smtClean="0"/>
              <a:t>celular.</a:t>
            </a:r>
          </a:p>
          <a:p>
            <a:pPr marL="457200" indent="-4572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 smtClean="0"/>
              <a:t>Organização </a:t>
            </a:r>
            <a:r>
              <a:rPr lang="pt-BR" sz="3200" dirty="0"/>
              <a:t>das </a:t>
            </a:r>
            <a:r>
              <a:rPr lang="pt-BR" sz="3200" dirty="0" smtClean="0"/>
              <a:t>células.</a:t>
            </a:r>
          </a:p>
          <a:p>
            <a:pPr marL="457200" indent="-4572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 smtClean="0"/>
              <a:t>Água</a:t>
            </a:r>
            <a:r>
              <a:rPr lang="pt-BR" sz="3200" dirty="0"/>
              <a:t>, fotossíntese e </a:t>
            </a:r>
            <a:r>
              <a:rPr lang="pt-BR" sz="3200" dirty="0" smtClean="0"/>
              <a:t>vida.</a:t>
            </a:r>
          </a:p>
          <a:p>
            <a:pPr marL="457200" indent="-4572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 smtClean="0"/>
              <a:t>O </a:t>
            </a:r>
            <a:r>
              <a:rPr lang="pt-BR" sz="3200" dirty="0"/>
              <a:t>ciclo da água.</a:t>
            </a:r>
          </a:p>
        </p:txBody>
      </p:sp>
    </p:spTree>
    <p:extLst>
      <p:ext uri="{BB962C8B-B14F-4D97-AF65-F5344CB8AC3E}">
        <p14:creationId xmlns:p14="http://schemas.microsoft.com/office/powerpoint/2010/main" val="3411277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Eixo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temático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III: </a:t>
            </a:r>
            <a:r>
              <a:rPr lang="en-US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Ciência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, </a:t>
            </a:r>
            <a:r>
              <a:rPr lang="en-US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Tecnologia</a:t>
            </a: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e </a:t>
            </a:r>
            <a:r>
              <a:rPr lang="en-US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Sociedade</a:t>
            </a:r>
            <a:endParaRPr lang="x-none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9612" y="1808820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9552" y="1304764"/>
            <a:ext cx="8064896" cy="326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/>
              <a:t>A economia e a geopolítica da água.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/>
              <a:t>Uso do hidrogênio como fonte de energia.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/>
              <a:t>Aproveitamento energético do biogás.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/>
              <a:t>Tecnologia Nuclear.</a:t>
            </a:r>
          </a:p>
          <a:p>
            <a:pPr marL="342900" indent="-342900" algn="l">
              <a:lnSpc>
                <a:spcPct val="130000"/>
              </a:lnSpc>
              <a:buFont typeface="Wingdings" charset="2"/>
              <a:buChar char="v"/>
            </a:pPr>
            <a:r>
              <a:rPr lang="pt-BR" sz="3200" dirty="0"/>
              <a:t>Da micro à </a:t>
            </a:r>
            <a:r>
              <a:rPr lang="pt-BR" sz="3200" dirty="0" err="1"/>
              <a:t>nanoeletrônica</a:t>
            </a:r>
            <a:r>
              <a:rPr lang="pt-B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757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544" y="3107866"/>
            <a:ext cx="3780420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Alfabetização</a:t>
            </a:r>
          </a:p>
          <a:p>
            <a:pPr algn="ctr"/>
            <a:r>
              <a:rPr lang="x-none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Energia &amp; Matéria</a:t>
            </a:r>
            <a:r>
              <a:rPr lang="x-none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x-none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04048" y="1451682"/>
            <a:ext cx="3780420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Elementos de Biologia </a:t>
            </a:r>
            <a:endParaRPr lang="x-none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04048" y="3107866"/>
            <a:ext cx="3780420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x-none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Elementos </a:t>
            </a:r>
            <a:r>
              <a:rPr lang="x-none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 Física </a:t>
            </a:r>
            <a:endParaRPr lang="x-none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91217" y="4908066"/>
            <a:ext cx="3780420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x-none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Elementos </a:t>
            </a:r>
            <a:r>
              <a:rPr lang="x-none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 Química</a:t>
            </a:r>
            <a:endParaRPr lang="x-none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1437" y="1883730"/>
            <a:ext cx="172352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bg1">
                    <a:lumMod val="50000"/>
                  </a:schemeClr>
                </a:solidFill>
                <a:latin typeface="Apple Casual"/>
                <a:cs typeface="Apple Casual"/>
              </a:rPr>
              <a:t>X</a:t>
            </a:r>
            <a:endParaRPr lang="en-US" sz="20000" dirty="0">
              <a:solidFill>
                <a:schemeClr val="bg1">
                  <a:lumMod val="50000"/>
                </a:schemeClr>
              </a:solidFill>
              <a:latin typeface="Apple Casual"/>
              <a:cs typeface="Apple Casual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0" y="0"/>
            <a:ext cx="9144508" cy="83671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Decisão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da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Unila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36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em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2013</a:t>
            </a:r>
            <a:endParaRPr lang="x-none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894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361" y="1586406"/>
            <a:ext cx="8676964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Um livro texto para a disciplina</a:t>
            </a:r>
            <a:endParaRPr lang="x-none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9212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aEnergiaMateri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72" y="52520"/>
            <a:ext cx="4284476" cy="604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6165304"/>
            <a:ext cx="9144000" cy="692150"/>
          </a:xfrm>
          <a:prstGeom prst="rect">
            <a:avLst/>
          </a:prstGeom>
          <a:solidFill>
            <a:srgbClr val="EDE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600" dirty="0"/>
              <a:t>https://</a:t>
            </a:r>
            <a:r>
              <a:rPr lang="en-US" sz="3600" dirty="0" err="1"/>
              <a:t>www.livrariadafisica.com.br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924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548" y="692696"/>
            <a:ext cx="83889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 err="1" smtClean="0"/>
              <a:t>Fontes</a:t>
            </a:r>
            <a:r>
              <a:rPr lang="en-US" sz="3200" dirty="0" smtClean="0"/>
              <a:t> de </a:t>
            </a:r>
            <a:r>
              <a:rPr lang="en-US" sz="3200" dirty="0" err="1" smtClean="0"/>
              <a:t>energia</a:t>
            </a:r>
            <a:r>
              <a:rPr lang="en-US" sz="3200" dirty="0" smtClean="0"/>
              <a:t> e </a:t>
            </a:r>
            <a:r>
              <a:rPr lang="en-US" sz="3200" dirty="0" err="1" smtClean="0"/>
              <a:t>tecnologias</a:t>
            </a:r>
            <a:r>
              <a:rPr lang="en-US" sz="3200" dirty="0" smtClean="0"/>
              <a:t> de </a:t>
            </a:r>
            <a:r>
              <a:rPr lang="en-US" sz="3200" dirty="0" err="1" smtClean="0"/>
              <a:t>transformação</a:t>
            </a:r>
            <a:r>
              <a:rPr lang="en-US" sz="3200" dirty="0" smtClean="0"/>
              <a:t> – Carlos A. dos Santos e Janine P. </a:t>
            </a:r>
            <a:r>
              <a:rPr lang="en-US" sz="3200" dirty="0" err="1" smtClean="0"/>
              <a:t>Botton</a:t>
            </a:r>
            <a:endParaRPr lang="en-US" sz="3200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O </a:t>
            </a:r>
            <a:r>
              <a:rPr lang="en-US" sz="3200" dirty="0" err="1" smtClean="0"/>
              <a:t>hidrogênio</a:t>
            </a:r>
            <a:r>
              <a:rPr lang="en-US" sz="3200" dirty="0" smtClean="0"/>
              <a:t> </a:t>
            </a:r>
            <a:r>
              <a:rPr lang="en-US" sz="3200" dirty="0" err="1" smtClean="0"/>
              <a:t>como</a:t>
            </a:r>
            <a:r>
              <a:rPr lang="en-US" sz="3200" dirty="0" smtClean="0"/>
              <a:t> </a:t>
            </a:r>
            <a:r>
              <a:rPr lang="en-US" sz="3200" dirty="0" err="1" smtClean="0"/>
              <a:t>vetor</a:t>
            </a:r>
            <a:r>
              <a:rPr lang="en-US" sz="3200" dirty="0" smtClean="0"/>
              <a:t> </a:t>
            </a:r>
            <a:r>
              <a:rPr lang="en-US" sz="3200" dirty="0" err="1" smtClean="0"/>
              <a:t>energético</a:t>
            </a:r>
            <a:r>
              <a:rPr lang="en-US" sz="3200" dirty="0" smtClean="0"/>
              <a:t> – </a:t>
            </a:r>
            <a:r>
              <a:rPr lang="en-US" sz="3200" dirty="0" err="1" smtClean="0"/>
              <a:t>Ennio</a:t>
            </a:r>
            <a:r>
              <a:rPr lang="en-US" sz="3200" dirty="0" smtClean="0"/>
              <a:t> P. da Silva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Da micro </a:t>
            </a:r>
            <a:r>
              <a:rPr lang="en-US" sz="3200" dirty="0" err="1" smtClean="0"/>
              <a:t>à</a:t>
            </a:r>
            <a:r>
              <a:rPr lang="en-US" sz="3200" dirty="0" smtClean="0"/>
              <a:t> </a:t>
            </a:r>
            <a:r>
              <a:rPr lang="en-US" sz="3200" dirty="0" err="1" smtClean="0"/>
              <a:t>nanoeletrônica</a:t>
            </a:r>
            <a:r>
              <a:rPr lang="en-US" sz="3200" dirty="0" smtClean="0"/>
              <a:t> – Carlos A. dos Santos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961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Premissas</a:t>
            </a:r>
            <a:endParaRPr lang="x-none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361" y="1080023"/>
            <a:ext cx="8676964" cy="440120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571500" indent="-571500" algn="l">
              <a:buFont typeface="Wingdings" charset="2"/>
              <a:buChar char="v"/>
              <a:defRPr/>
            </a:pPr>
            <a:r>
              <a:rPr lang="x-none" sz="2800" dirty="0" smtClean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Justificar a abordagem de determinado assunto simplesmente porque será importante no futuro, NÃO FUNCIONA!</a:t>
            </a:r>
          </a:p>
          <a:p>
            <a:pPr algn="l">
              <a:defRPr/>
            </a:pPr>
            <a:endParaRPr lang="x-none" sz="2800" dirty="0" smtClean="0">
              <a:ln w="12700">
                <a:solidFill>
                  <a:srgbClr val="660066"/>
                </a:solidFill>
                <a:prstDash val="solid"/>
              </a:ln>
              <a:solidFill>
                <a:srgbClr val="66006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  <a:p>
            <a:pPr marL="571500" indent="-571500" algn="l">
              <a:buFont typeface="Wingdings" charset="2"/>
              <a:buChar char="v"/>
              <a:defRPr/>
            </a:pPr>
            <a:r>
              <a:rPr lang="x-none" sz="2800" dirty="0" smtClean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É importante ter uma motivação mais consistente.</a:t>
            </a:r>
          </a:p>
          <a:p>
            <a:pPr algn="l">
              <a:defRPr/>
            </a:pPr>
            <a:endParaRPr lang="x-none" sz="2800" dirty="0" smtClean="0">
              <a:ln w="12700">
                <a:solidFill>
                  <a:srgbClr val="660066"/>
                </a:solidFill>
                <a:prstDash val="solid"/>
              </a:ln>
              <a:solidFill>
                <a:srgbClr val="66006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  <a:p>
            <a:pPr marL="571500" indent="-571500" algn="l">
              <a:buFont typeface="Wingdings" charset="2"/>
              <a:buChar char="v"/>
              <a:defRPr/>
            </a:pPr>
            <a:r>
              <a:rPr lang="x-none" sz="2800" dirty="0" smtClean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É importante contextualizar o assunto a partir da análise de casos da sua inserção na ciência e na tecnologia contemporâneas.</a:t>
            </a:r>
          </a:p>
        </p:txBody>
      </p:sp>
    </p:spTree>
    <p:extLst>
      <p:ext uri="{BB962C8B-B14F-4D97-AF65-F5344CB8AC3E}">
        <p14:creationId xmlns:p14="http://schemas.microsoft.com/office/powerpoint/2010/main" val="300294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548" y="692696"/>
            <a:ext cx="83889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 startAt="4"/>
            </a:pPr>
            <a:r>
              <a:rPr lang="en-US" sz="3200" dirty="0" smtClean="0"/>
              <a:t>A </a:t>
            </a:r>
            <a:r>
              <a:rPr lang="en-US" sz="3200" dirty="0" err="1" smtClean="0"/>
              <a:t>tabela</a:t>
            </a:r>
            <a:r>
              <a:rPr lang="en-US" sz="3200" dirty="0" smtClean="0"/>
              <a:t> </a:t>
            </a:r>
            <a:r>
              <a:rPr lang="en-US" sz="3200" dirty="0" err="1" smtClean="0"/>
              <a:t>periódica</a:t>
            </a:r>
            <a:r>
              <a:rPr lang="en-US" sz="3200" dirty="0" smtClean="0"/>
              <a:t> e a </a:t>
            </a:r>
            <a:r>
              <a:rPr lang="en-US" sz="3200" dirty="0" err="1" smtClean="0"/>
              <a:t>estrutura</a:t>
            </a:r>
            <a:r>
              <a:rPr lang="en-US" sz="3200" dirty="0" smtClean="0"/>
              <a:t> </a:t>
            </a:r>
            <a:r>
              <a:rPr lang="en-US" sz="3200" dirty="0" err="1" smtClean="0"/>
              <a:t>eletrônica</a:t>
            </a:r>
            <a:r>
              <a:rPr lang="en-US" sz="3200" dirty="0" smtClean="0"/>
              <a:t> dos </a:t>
            </a:r>
            <a:r>
              <a:rPr lang="en-US" sz="3200" dirty="0" err="1" smtClean="0"/>
              <a:t>elementos</a:t>
            </a:r>
            <a:r>
              <a:rPr lang="en-US" sz="3200" dirty="0" smtClean="0"/>
              <a:t> </a:t>
            </a:r>
            <a:r>
              <a:rPr lang="en-US" sz="3200" dirty="0" err="1" smtClean="0"/>
              <a:t>químicos</a:t>
            </a:r>
            <a:r>
              <a:rPr lang="en-US" sz="3200" dirty="0" smtClean="0"/>
              <a:t> – Carlos A. dos Santos</a:t>
            </a:r>
          </a:p>
          <a:p>
            <a:pPr marL="514350" indent="-514350" algn="l">
              <a:buFont typeface="+mj-lt"/>
              <a:buAutoNum type="arabicPeriod" startAt="4"/>
            </a:pPr>
            <a:r>
              <a:rPr lang="en-US" sz="3200" dirty="0" err="1" smtClean="0"/>
              <a:t>Os</a:t>
            </a:r>
            <a:r>
              <a:rPr lang="en-US" sz="3200" dirty="0" smtClean="0"/>
              <a:t> </a:t>
            </a:r>
            <a:r>
              <a:rPr lang="en-US" sz="3200" dirty="0" err="1" smtClean="0"/>
              <a:t>elementos</a:t>
            </a:r>
            <a:r>
              <a:rPr lang="en-US" sz="3200" dirty="0" smtClean="0"/>
              <a:t> </a:t>
            </a:r>
            <a:r>
              <a:rPr lang="en-US" sz="3200" dirty="0" err="1" smtClean="0"/>
              <a:t>químicos</a:t>
            </a:r>
            <a:r>
              <a:rPr lang="en-US" sz="3200" dirty="0" smtClean="0"/>
              <a:t> </a:t>
            </a:r>
            <a:r>
              <a:rPr lang="en-US" sz="3200" dirty="0" err="1" smtClean="0"/>
              <a:t>na</a:t>
            </a:r>
            <a:r>
              <a:rPr lang="en-US" sz="3200" dirty="0" smtClean="0"/>
              <a:t> </a:t>
            </a:r>
            <a:r>
              <a:rPr lang="en-US" sz="3200" dirty="0" err="1" smtClean="0"/>
              <a:t>organização</a:t>
            </a:r>
            <a:r>
              <a:rPr lang="en-US" sz="3200" dirty="0" smtClean="0"/>
              <a:t> e </a:t>
            </a:r>
            <a:r>
              <a:rPr lang="en-US" sz="3200" dirty="0" err="1" smtClean="0"/>
              <a:t>na</a:t>
            </a:r>
            <a:r>
              <a:rPr lang="en-US" sz="3200" dirty="0" smtClean="0"/>
              <a:t> </a:t>
            </a:r>
            <a:r>
              <a:rPr lang="en-US" sz="3200" dirty="0" err="1" smtClean="0"/>
              <a:t>estrutura</a:t>
            </a:r>
            <a:r>
              <a:rPr lang="en-US" sz="3200" dirty="0" smtClean="0"/>
              <a:t> da </a:t>
            </a:r>
            <a:r>
              <a:rPr lang="en-US" sz="3200" dirty="0" err="1" smtClean="0"/>
              <a:t>vida</a:t>
            </a:r>
            <a:r>
              <a:rPr lang="en-US" sz="3200" dirty="0" smtClean="0"/>
              <a:t> </a:t>
            </a:r>
            <a:r>
              <a:rPr lang="en-US" sz="3200" dirty="0" err="1" smtClean="0"/>
              <a:t>na</a:t>
            </a:r>
            <a:r>
              <a:rPr lang="en-US" sz="3200" dirty="0" smtClean="0"/>
              <a:t> terra – Maria E. </a:t>
            </a:r>
            <a:r>
              <a:rPr lang="en-US" sz="3200" dirty="0" err="1" smtClean="0"/>
              <a:t>Infante-Malachias</a:t>
            </a:r>
            <a:endParaRPr lang="en-US" sz="3200" dirty="0" smtClean="0"/>
          </a:p>
          <a:p>
            <a:pPr marL="514350" indent="-514350" algn="l">
              <a:buFont typeface="+mj-lt"/>
              <a:buAutoNum type="arabicPeriod" startAt="4"/>
            </a:pPr>
            <a:r>
              <a:rPr lang="en-US" sz="3200" dirty="0" err="1" smtClean="0"/>
              <a:t>Olhando</a:t>
            </a:r>
            <a:r>
              <a:rPr lang="en-US" sz="3200" dirty="0" smtClean="0"/>
              <a:t> a </a:t>
            </a:r>
            <a:r>
              <a:rPr lang="en-US" sz="3200" dirty="0" err="1" smtClean="0"/>
              <a:t>tabela</a:t>
            </a:r>
            <a:r>
              <a:rPr lang="en-US" sz="3200" dirty="0" smtClean="0"/>
              <a:t> </a:t>
            </a:r>
            <a:r>
              <a:rPr lang="en-US" sz="3200" dirty="0" err="1" smtClean="0"/>
              <a:t>periódica</a:t>
            </a:r>
            <a:r>
              <a:rPr lang="en-US" sz="3200" dirty="0" smtClean="0"/>
              <a:t> </a:t>
            </a:r>
            <a:r>
              <a:rPr lang="en-US" sz="3200" dirty="0" err="1" smtClean="0"/>
              <a:t>como</a:t>
            </a:r>
            <a:r>
              <a:rPr lang="en-US" sz="3200" dirty="0" smtClean="0"/>
              <a:t> um </a:t>
            </a:r>
            <a:r>
              <a:rPr lang="en-US" sz="3200" dirty="0" err="1" smtClean="0"/>
              <a:t>químico</a:t>
            </a:r>
            <a:r>
              <a:rPr lang="en-US" sz="3200" dirty="0" smtClean="0"/>
              <a:t> </a:t>
            </a:r>
            <a:r>
              <a:rPr lang="en-US" sz="3200" dirty="0" err="1" smtClean="0"/>
              <a:t>orgânico</a:t>
            </a:r>
            <a:r>
              <a:rPr lang="en-US" sz="3200" dirty="0" smtClean="0"/>
              <a:t> – André A.G. </a:t>
            </a:r>
            <a:r>
              <a:rPr lang="en-US" sz="3200" dirty="0" err="1" smtClean="0"/>
              <a:t>Bianco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673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548" y="692696"/>
            <a:ext cx="83889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Font typeface="+mj-lt"/>
              <a:buAutoNum type="arabicPeriod" startAt="7"/>
            </a:pPr>
            <a:r>
              <a:rPr lang="en-US" sz="3200" dirty="0" smtClean="0"/>
              <a:t>A </a:t>
            </a:r>
            <a:r>
              <a:rPr lang="en-US" sz="3200" dirty="0" err="1" smtClean="0"/>
              <a:t>origem</a:t>
            </a:r>
            <a:r>
              <a:rPr lang="en-US" sz="3200" dirty="0" smtClean="0"/>
              <a:t> da </a:t>
            </a:r>
            <a:r>
              <a:rPr lang="en-US" sz="3200" dirty="0" err="1" smtClean="0"/>
              <a:t>vida</a:t>
            </a:r>
            <a:r>
              <a:rPr lang="en-US" sz="3200" dirty="0" smtClean="0"/>
              <a:t> – </a:t>
            </a:r>
            <a:r>
              <a:rPr lang="en-US" sz="3200" dirty="0" err="1" smtClean="0"/>
              <a:t>Nélio</a:t>
            </a:r>
            <a:r>
              <a:rPr lang="en-US" sz="3200" dirty="0" smtClean="0"/>
              <a:t> Bizzo</a:t>
            </a:r>
          </a:p>
          <a:p>
            <a:pPr marL="514350" indent="-514350" algn="l">
              <a:buFont typeface="+mj-lt"/>
              <a:buAutoNum type="arabicPeriod" startAt="7"/>
            </a:pPr>
            <a:r>
              <a:rPr lang="en-US" sz="3200" dirty="0" err="1" smtClean="0"/>
              <a:t>Biologia</a:t>
            </a:r>
            <a:r>
              <a:rPr lang="en-US" sz="3200" dirty="0" smtClean="0"/>
              <a:t>: o </a:t>
            </a:r>
            <a:r>
              <a:rPr lang="en-US" sz="3200" dirty="0" err="1" smtClean="0"/>
              <a:t>mundo</a:t>
            </a:r>
            <a:r>
              <a:rPr lang="en-US" sz="3200" dirty="0" smtClean="0"/>
              <a:t> </a:t>
            </a:r>
            <a:r>
              <a:rPr lang="en-US" sz="3200" dirty="0" err="1" smtClean="0"/>
              <a:t>microbiano</a:t>
            </a:r>
            <a:r>
              <a:rPr lang="en-US" sz="3200" dirty="0" smtClean="0"/>
              <a:t> – Isaac </a:t>
            </a:r>
            <a:r>
              <a:rPr lang="en-US" sz="3200" dirty="0" err="1" smtClean="0"/>
              <a:t>Roitman</a:t>
            </a:r>
            <a:endParaRPr lang="en-US" sz="3200" dirty="0" smtClean="0"/>
          </a:p>
          <a:p>
            <a:pPr marL="514350" indent="-514350" algn="l">
              <a:buFont typeface="+mj-lt"/>
              <a:buAutoNum type="arabicPeriod" startAt="7"/>
            </a:pPr>
            <a:r>
              <a:rPr lang="en-US" sz="3200" dirty="0" smtClean="0"/>
              <a:t>A </a:t>
            </a:r>
            <a:r>
              <a:rPr lang="en-US" sz="3200" dirty="0" err="1" smtClean="0"/>
              <a:t>evolução</a:t>
            </a:r>
            <a:r>
              <a:rPr lang="en-US" sz="3200" dirty="0" smtClean="0"/>
              <a:t> da </a:t>
            </a:r>
            <a:r>
              <a:rPr lang="en-US" sz="3200" dirty="0" err="1" smtClean="0"/>
              <a:t>química</a:t>
            </a:r>
            <a:r>
              <a:rPr lang="en-US" sz="3200" dirty="0" smtClean="0"/>
              <a:t> vista de </a:t>
            </a:r>
            <a:r>
              <a:rPr lang="en-US" sz="3200" dirty="0" err="1" smtClean="0"/>
              <a:t>uma</a:t>
            </a:r>
            <a:r>
              <a:rPr lang="en-US" sz="3200" dirty="0" smtClean="0"/>
              <a:t> </a:t>
            </a:r>
            <a:r>
              <a:rPr lang="en-US" sz="3200" dirty="0" err="1" smtClean="0"/>
              <a:t>perspectiva</a:t>
            </a:r>
            <a:r>
              <a:rPr lang="en-US" sz="3200" dirty="0" smtClean="0"/>
              <a:t> </a:t>
            </a:r>
            <a:r>
              <a:rPr lang="en-US" sz="3200" dirty="0" err="1" smtClean="0"/>
              <a:t>brasileira</a:t>
            </a:r>
            <a:r>
              <a:rPr lang="en-US" sz="3200" dirty="0" smtClean="0"/>
              <a:t> – Carlos A.L. </a:t>
            </a:r>
            <a:r>
              <a:rPr lang="en-US" sz="3200" dirty="0" err="1" smtClean="0"/>
              <a:t>Filgueiras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318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29" name="Group 4"/>
          <p:cNvGrpSpPr>
            <a:grpSpLocks/>
          </p:cNvGrpSpPr>
          <p:nvPr/>
        </p:nvGrpSpPr>
        <p:grpSpPr bwMode="auto">
          <a:xfrm>
            <a:off x="2667000" y="2457450"/>
            <a:ext cx="4275138" cy="1303338"/>
            <a:chOff x="1680" y="1548"/>
            <a:chExt cx="2693" cy="821"/>
          </a:xfrm>
        </p:grpSpPr>
        <p:sp>
          <p:nvSpPr>
            <p:cNvPr id="99331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680" y="1931"/>
              <a:ext cx="2400" cy="438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4800" kern="10">
                  <a:solidFill>
                    <a:srgbClr val="FF6600"/>
                  </a:solidFill>
                  <a:effectLst>
                    <a:outerShdw blurRad="63500" dist="46662" dir="2115817" algn="ctr" rotWithShape="0">
                      <a:srgbClr val="B2B2B2">
                        <a:alpha val="79999"/>
                      </a:srgbClr>
                    </a:outerShdw>
                  </a:effectLst>
                  <a:latin typeface="Times New Roman"/>
                  <a:ea typeface="Times New Roman"/>
                  <a:cs typeface="Times New Roman"/>
                </a:rPr>
                <a:t>Muito obrigado</a:t>
              </a:r>
            </a:p>
          </p:txBody>
        </p:sp>
        <p:pic>
          <p:nvPicPr>
            <p:cNvPr id="45568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" y="1548"/>
              <a:ext cx="200" cy="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40D6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7763" dir="135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455687" name="Text Box 7"/>
          <p:cNvSpPr txBox="1">
            <a:spLocks noChangeArrowheads="1"/>
          </p:cNvSpPr>
          <p:nvPr/>
        </p:nvSpPr>
        <p:spPr bwMode="auto">
          <a:xfrm>
            <a:off x="4849813" y="5370513"/>
            <a:ext cx="41862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40D6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pt-BR" sz="3200">
                <a:cs typeface="Arial" charset="0"/>
              </a:rPr>
              <a:t>carlos.alberto@ufrgs.br</a:t>
            </a:r>
            <a:endParaRPr lang="en-US" sz="3200"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Premissas</a:t>
            </a:r>
            <a:endParaRPr lang="x-none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3361" y="1256560"/>
            <a:ext cx="8676964" cy="3108544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571500" indent="-571500" algn="l">
              <a:buFont typeface="Wingdings" charset="2"/>
              <a:buChar char="v"/>
              <a:defRPr/>
            </a:pPr>
            <a:r>
              <a:rPr lang="x-none" sz="2800" dirty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Textos científicos podem ser apropriados para motivar e contextualizar, mas podem impor dificuldades para muitos professores da educação básica</a:t>
            </a:r>
            <a:r>
              <a:rPr lang="x-none" sz="2800" dirty="0" smtClean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.</a:t>
            </a:r>
          </a:p>
          <a:p>
            <a:pPr algn="l">
              <a:defRPr/>
            </a:pPr>
            <a:endParaRPr lang="x-none" sz="2800" dirty="0">
              <a:ln w="12700">
                <a:solidFill>
                  <a:srgbClr val="660066"/>
                </a:solidFill>
                <a:prstDash val="solid"/>
              </a:ln>
              <a:solidFill>
                <a:srgbClr val="66006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  <a:p>
            <a:pPr marL="571500" indent="-571500" algn="l">
              <a:buFont typeface="Wingdings" charset="2"/>
              <a:buChar char="v"/>
              <a:defRPr/>
            </a:pPr>
            <a:r>
              <a:rPr lang="x-none" sz="2800" dirty="0" smtClean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Portanto, textos </a:t>
            </a:r>
            <a:r>
              <a:rPr lang="x-none" sz="2800" dirty="0">
                <a:ln w="12700">
                  <a:solidFill>
                    <a:srgbClr val="660066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de divulgação científica podem ser mais apropriados.</a:t>
            </a:r>
          </a:p>
        </p:txBody>
      </p:sp>
    </p:spTree>
    <p:extLst>
      <p:ext uri="{BB962C8B-B14F-4D97-AF65-F5344CB8AC3E}">
        <p14:creationId xmlns:p14="http://schemas.microsoft.com/office/powerpoint/2010/main" val="304587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508" cy="908720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Locus da </a:t>
            </a:r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minha</a:t>
            </a:r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 </a:t>
            </a:r>
            <a:r>
              <a:rPr lang="en-US" sz="4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atuação</a:t>
            </a:r>
            <a:endParaRPr lang="x-none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50280"/>
            <a:ext cx="7162800" cy="3898900"/>
          </a:xfrm>
          <a:prstGeom prst="rect">
            <a:avLst/>
          </a:prstGeom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6165304"/>
            <a:ext cx="9144000" cy="692150"/>
          </a:xfrm>
          <a:prstGeom prst="rect">
            <a:avLst/>
          </a:prstGeom>
          <a:solidFill>
            <a:srgbClr val="EDEC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cienciahoje.uol.com.br</a:t>
            </a:r>
            <a:r>
              <a:rPr lang="en-US" dirty="0"/>
              <a:t>/</a:t>
            </a:r>
            <a:r>
              <a:rPr lang="en-US" dirty="0" err="1"/>
              <a:t>colunas</a:t>
            </a:r>
            <a:r>
              <a:rPr lang="en-US" dirty="0"/>
              <a:t>/do-</a:t>
            </a:r>
            <a:r>
              <a:rPr lang="en-US" dirty="0" err="1"/>
              <a:t>laboratorio</a:t>
            </a:r>
            <a:r>
              <a:rPr lang="en-US" dirty="0"/>
              <a:t>-</a:t>
            </a:r>
            <a:r>
              <a:rPr lang="en-US" dirty="0" err="1"/>
              <a:t>para</a:t>
            </a:r>
            <a:r>
              <a:rPr lang="en-US" dirty="0"/>
              <a:t>-a-</a:t>
            </a:r>
            <a:r>
              <a:rPr lang="en-US" dirty="0" err="1" smtClean="0"/>
              <a:t>fabrica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8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3361" y="2106721"/>
            <a:ext cx="8676964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x-none" sz="44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Verdana"/>
                <a:cs typeface="Verdana"/>
              </a:rPr>
              <a:t>Onde buscar conteúdos de, e para divulgação científica.</a:t>
            </a:r>
            <a:endParaRPr lang="x-none" sz="44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Verdana"/>
              <a:cs typeface="Verdana"/>
            </a:endParaRPr>
          </a:p>
        </p:txBody>
      </p:sp>
      <p:pic>
        <p:nvPicPr>
          <p:cNvPr id="4" name="Picture 3" descr="interrogaBotaoVermel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9" y="156754"/>
            <a:ext cx="1403171" cy="140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2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5816" y="2816932"/>
            <a:ext cx="4068452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US" dirty="0"/>
              <a:t>Sir Peter Brian </a:t>
            </a:r>
            <a:r>
              <a:rPr lang="en-US" dirty="0" smtClean="0"/>
              <a:t>Medawar, </a:t>
            </a:r>
            <a:r>
              <a:rPr lang="en-US" dirty="0" err="1"/>
              <a:t>biólogo</a:t>
            </a:r>
            <a:r>
              <a:rPr lang="en-US" dirty="0"/>
              <a:t> </a:t>
            </a:r>
            <a:r>
              <a:rPr lang="en-US" dirty="0" err="1"/>
              <a:t>britânico</a:t>
            </a:r>
            <a:r>
              <a:rPr lang="en-US" dirty="0"/>
              <a:t> </a:t>
            </a:r>
            <a:r>
              <a:rPr lang="en-US" dirty="0" err="1"/>
              <a:t>nascido</a:t>
            </a:r>
            <a:r>
              <a:rPr lang="en-US" dirty="0"/>
              <a:t> no </a:t>
            </a:r>
            <a:r>
              <a:rPr lang="en-US" dirty="0" err="1"/>
              <a:t>Brasil</a:t>
            </a:r>
            <a:r>
              <a:rPr lang="en-US" dirty="0"/>
              <a:t>. </a:t>
            </a:r>
            <a:r>
              <a:rPr lang="en-US" dirty="0" err="1" smtClean="0"/>
              <a:t>Prêmio</a:t>
            </a:r>
            <a:r>
              <a:rPr lang="en-US" dirty="0" smtClean="0"/>
              <a:t> </a:t>
            </a:r>
            <a:r>
              <a:rPr lang="en-US" dirty="0"/>
              <a:t>Nobel de </a:t>
            </a:r>
            <a:r>
              <a:rPr lang="en-US" dirty="0" err="1"/>
              <a:t>Fisiologia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Medicina</a:t>
            </a:r>
            <a:r>
              <a:rPr lang="en-US" dirty="0"/>
              <a:t> de 1960,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pesquisar</a:t>
            </a:r>
            <a:r>
              <a:rPr lang="en-US" dirty="0"/>
              <a:t> 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imunológico</a:t>
            </a:r>
            <a:r>
              <a:rPr lang="en-US" dirty="0"/>
              <a:t> dos </a:t>
            </a:r>
            <a:r>
              <a:rPr lang="en-US" dirty="0" err="1"/>
              <a:t>animais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9512" y="1584176"/>
            <a:ext cx="2623420" cy="3465004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 bwMode="auto">
          <a:xfrm>
            <a:off x="5040052" y="156352"/>
            <a:ext cx="3816424" cy="1580460"/>
          </a:xfrm>
          <a:prstGeom prst="wedgeRoundRectCallout">
            <a:avLst>
              <a:gd name="adj1" fmla="val -103916"/>
              <a:gd name="adj2" fmla="val 93989"/>
              <a:gd name="adj3" fmla="val 16667"/>
            </a:avLst>
          </a:prstGeom>
          <a:solidFill>
            <a:srgbClr val="FF6600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Lugar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 de </a:t>
            </a:r>
            <a:r>
              <a:rPr kumimoji="0" lang="en-US" sz="28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pesquisador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não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é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na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biblioteca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, </a:t>
            </a:r>
            <a:r>
              <a:rPr kumimoji="0" lang="en-US" sz="28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é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 no </a:t>
            </a:r>
            <a:r>
              <a:rPr kumimoji="0" lang="en-US" sz="28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laboratório</a:t>
            </a:r>
            <a:r>
              <a:rPr kumimoji="0" lang="en-US" sz="2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! 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840252" y="5192783"/>
            <a:ext cx="2103854" cy="756084"/>
          </a:xfrm>
          <a:prstGeom prst="roundRect">
            <a:avLst/>
          </a:prstGeom>
          <a:solidFill>
            <a:srgbClr val="FF6600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107763" dir="135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  <a:ea typeface="ＭＳ Ｐゴシック" charset="0"/>
                <a:cs typeface="Arial" charset="0"/>
              </a:rPr>
              <a:t>Mas . . .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  <a:ea typeface="ＭＳ Ｐゴシック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14" y="2437172"/>
            <a:ext cx="18161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8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sign padrão">
  <a:themeElements>
    <a:clrScheme name="Custom 3">
      <a:dk1>
        <a:srgbClr val="009999"/>
      </a:dk1>
      <a:lt1>
        <a:srgbClr val="FFFFFF"/>
      </a:lt1>
      <a:dk2>
        <a:srgbClr val="006666"/>
      </a:dk2>
      <a:lt2>
        <a:srgbClr val="005A58"/>
      </a:lt2>
      <a:accent1>
        <a:srgbClr val="339966"/>
      </a:accent1>
      <a:accent2>
        <a:srgbClr val="6D6FC7"/>
      </a:accent2>
      <a:accent3>
        <a:srgbClr val="FFFFFF"/>
      </a:accent3>
      <a:accent4>
        <a:srgbClr val="008282"/>
      </a:accent4>
      <a:accent5>
        <a:srgbClr val="ADCAB8"/>
      </a:accent5>
      <a:accent6>
        <a:srgbClr val="6264B4"/>
      </a:accent6>
      <a:hlink>
        <a:srgbClr val="000000"/>
      </a:hlink>
      <a:folHlink>
        <a:srgbClr val="00FF00"/>
      </a:folHlink>
    </a:clrScheme>
    <a:fontScheme name="Design padrão">
      <a:majorFont>
        <a:latin typeface="Times New Roman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040D60"/>
          </a:solidFill>
          <a:prstDash val="solid"/>
          <a:round/>
          <a:headEnd type="none" w="med" len="med"/>
          <a:tailEnd type="none" w="med" len="med"/>
        </a:ln>
        <a:effectLst>
          <a:outerShdw blurRad="63500" dist="107763" dir="13500000" algn="ctr" rotWithShape="0">
            <a:schemeClr val="bg2"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40D60"/>
            </a:solidFill>
            <a:effectLst/>
            <a:latin typeface="Times New Roman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040D60"/>
          </a:solidFill>
          <a:prstDash val="solid"/>
          <a:round/>
          <a:headEnd type="none" w="med" len="med"/>
          <a:tailEnd type="none" w="med" len="med"/>
        </a:ln>
        <a:effectLst>
          <a:outerShdw blurRad="63500" dist="107763" dir="13500000" algn="ctr" rotWithShape="0">
            <a:schemeClr val="bg2"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40D60"/>
            </a:solidFill>
            <a:effectLst/>
            <a:latin typeface="Times New Roman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3">
        <a:dk1>
          <a:srgbClr val="009999"/>
        </a:dk1>
        <a:lt1>
          <a:srgbClr val="FFFFFF"/>
        </a:lt1>
        <a:dk2>
          <a:srgbClr val="006666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FFFFFF"/>
        </a:accent3>
        <a:accent4>
          <a:srgbClr val="008282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14">
        <a:dk1>
          <a:srgbClr val="009999"/>
        </a:dk1>
        <a:lt1>
          <a:srgbClr val="FFFFFF"/>
        </a:lt1>
        <a:dk2>
          <a:srgbClr val="000000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FFFFFF"/>
        </a:accent3>
        <a:accent4>
          <a:srgbClr val="008282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15">
        <a:dk1>
          <a:srgbClr val="000000"/>
        </a:dk1>
        <a:lt1>
          <a:srgbClr val="FFFFFF"/>
        </a:lt1>
        <a:dk2>
          <a:srgbClr val="000000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FFFFFF"/>
        </a:accent3>
        <a:accent4>
          <a:srgbClr val="000000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16">
        <a:dk1>
          <a:srgbClr val="000000"/>
        </a:dk1>
        <a:lt1>
          <a:srgbClr val="FFFFFF"/>
        </a:lt1>
        <a:dk2>
          <a:srgbClr val="000000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FFFFFF"/>
        </a:accent3>
        <a:accent4>
          <a:srgbClr val="000000"/>
        </a:accent4>
        <a:accent5>
          <a:srgbClr val="AAB8B7"/>
        </a:accent5>
        <a:accent6>
          <a:srgbClr val="6264B4"/>
        </a:accent6>
        <a:hlink>
          <a:srgbClr val="0066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82291</TotalTime>
  <Words>1051</Words>
  <Application>Microsoft Macintosh PowerPoint</Application>
  <PresentationFormat>On-screen Show (4:3)</PresentationFormat>
  <Paragraphs>129</Paragraphs>
  <Slides>52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Design padrão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Instituto de Física - UFRGS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C.A. dos Santos</dc:creator>
  <cp:lastModifiedBy>Carlos Alberto dos Santos</cp:lastModifiedBy>
  <cp:revision>713</cp:revision>
  <cp:lastPrinted>2015-11-15T11:09:50Z</cp:lastPrinted>
  <dcterms:created xsi:type="dcterms:W3CDTF">2007-08-26T07:25:58Z</dcterms:created>
  <dcterms:modified xsi:type="dcterms:W3CDTF">2015-12-03T23:33:49Z</dcterms:modified>
</cp:coreProperties>
</file>